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1" r:id="rId1"/>
  </p:sldMasterIdLst>
  <p:notesMasterIdLst>
    <p:notesMasterId r:id="rId19"/>
  </p:notesMasterIdLst>
  <p:handoutMasterIdLst>
    <p:handoutMasterId r:id="rId20"/>
  </p:handoutMasterIdLst>
  <p:sldIdLst>
    <p:sldId id="256" r:id="rId2"/>
    <p:sldId id="277" r:id="rId3"/>
    <p:sldId id="279" r:id="rId4"/>
    <p:sldId id="282" r:id="rId5"/>
    <p:sldId id="283" r:id="rId6"/>
    <p:sldId id="284" r:id="rId7"/>
    <p:sldId id="285" r:id="rId8"/>
    <p:sldId id="286" r:id="rId9"/>
    <p:sldId id="287" r:id="rId10"/>
    <p:sldId id="288" r:id="rId11"/>
    <p:sldId id="289" r:id="rId12"/>
    <p:sldId id="290" r:id="rId13"/>
    <p:sldId id="291" r:id="rId14"/>
    <p:sldId id="294" r:id="rId15"/>
    <p:sldId id="293" r:id="rId16"/>
    <p:sldId id="296" r:id="rId17"/>
    <p:sldId id="295" r:id="rId18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33"/>
    <a:srgbClr val="EDF9FD"/>
    <a:srgbClr val="35C9C2"/>
    <a:srgbClr val="996600"/>
    <a:srgbClr val="2B166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 autoAdjust="0"/>
  </p:normalViewPr>
  <p:slideViewPr>
    <p:cSldViewPr>
      <p:cViewPr varScale="1">
        <p:scale>
          <a:sx n="76" d="100"/>
          <a:sy n="76" d="100"/>
        </p:scale>
        <p:origin x="1260" y="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019BEC2-9E3C-4711-8C5A-7C6E9CBA1F65}" type="datetimeFigureOut">
              <a:rPr lang="en-US" smtClean="0"/>
              <a:t>9/29/2018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06F88F4-D818-4304-9ECA-AD8F57BDD5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798935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B88828F-8E2A-4BC1-9C8F-028E5996C3E1}" type="datetimeFigureOut">
              <a:rPr lang="en-US" smtClean="0"/>
              <a:t>9/29/2018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9D41301-6463-4C4E-90D8-ABC42BC659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6552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D41301-6463-4C4E-90D8-ABC42BC6590A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763782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D41301-6463-4C4E-90D8-ABC42BC6590A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52922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22960" y="758952"/>
            <a:ext cx="75438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25038" y="4455621"/>
            <a:ext cx="75438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www.themegallery.com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Company Logo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BAC2B8-D350-4AFF-947E-A2D5391CBBB1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905744" y="4343400"/>
            <a:ext cx="740664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84023726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dirty="0"/>
              <a:t>9/29/2018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363497-E372-428A-95A5-3993D8FD55F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0726304"/>
      </p:ext>
    </p:extLst>
  </p:cSld>
  <p:clrMapOvr>
    <a:masterClrMapping/>
  </p:clrMapOvr>
  <p:hf hdr="0" ftr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414779"/>
            <a:ext cx="1971675" cy="5757421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414779"/>
            <a:ext cx="5800725" cy="5757420"/>
          </a:xfrm>
        </p:spPr>
        <p:txBody>
          <a:bodyPr vert="eaVert" lIns="45720" tIns="0" rIns="45720" bIns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dirty="0"/>
              <a:t>9/29/2018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363497-E372-428A-95A5-3993D8FD55F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6030547"/>
      </p:ext>
    </p:extLst>
  </p:cSld>
  <p:clrMapOvr>
    <a:masterClrMapping/>
  </p:clrMapOvr>
  <p:hf hdr="0" ftr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E28D29-1ECB-41DF-951B-2A23F95AD026}" type="datetimeFigureOut">
              <a:rPr lang="en-US" dirty="0"/>
              <a:t>9/29/2018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DE7463-72C5-4BA8-A225-D879E7466B49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31166666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2960" y="758952"/>
            <a:ext cx="75438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4453128"/>
            <a:ext cx="75438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dirty="0"/>
              <a:t>9/29/2018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363497-E372-428A-95A5-3993D8FD55FE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905744" y="4343400"/>
            <a:ext cx="740664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46930523"/>
      </p:ext>
    </p:extLst>
  </p:cSld>
  <p:clrMapOvr>
    <a:masterClrMapping/>
  </p:clrMapOvr>
  <p:hf hdr="0" ftr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822960" y="286604"/>
            <a:ext cx="7543800" cy="145075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2960" y="1845734"/>
            <a:ext cx="3703320" cy="40233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3440" y="1845736"/>
            <a:ext cx="3703320" cy="4023359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dirty="0"/>
              <a:t>9/29/2018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363497-E372-428A-95A5-3993D8FD55F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5909399"/>
      </p:ext>
    </p:extLst>
  </p:cSld>
  <p:clrMapOvr>
    <a:masterClrMapping/>
  </p:clrMapOvr>
  <p:hf hdr="0" ftr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822960" y="286604"/>
            <a:ext cx="7543800" cy="145075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846052"/>
            <a:ext cx="370332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22960" y="2582334"/>
            <a:ext cx="3703320" cy="32867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63440" y="1846052"/>
            <a:ext cx="370332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440" y="2582334"/>
            <a:ext cx="3703320" cy="32867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dirty="0"/>
              <a:t>9/29/2018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363497-E372-428A-95A5-3993D8FD55F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6965976"/>
      </p:ext>
    </p:extLst>
  </p:cSld>
  <p:clrMapOvr>
    <a:masterClrMapping/>
  </p:clrMapOvr>
  <p:hf hdr="0" ftr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dirty="0"/>
              <a:t>9/29/2018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363497-E372-428A-95A5-3993D8FD55F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9515592"/>
      </p:ext>
    </p:extLst>
  </p:cSld>
  <p:clrMapOvr>
    <a:masterClrMapping/>
  </p:clrMapOvr>
  <p:hf hdr="0" ftr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dirty="0"/>
              <a:pPr/>
              <a:t>9/29/2018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363497-E372-428A-95A5-3993D8FD55F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8471331"/>
      </p:ext>
    </p:extLst>
  </p:cSld>
  <p:clrMapOvr>
    <a:masterClrMapping/>
  </p:clrMapOvr>
  <p:hf hdr="0" ftr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3" y="0"/>
            <a:ext cx="3038093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3030053" y="0"/>
            <a:ext cx="48006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594359"/>
            <a:ext cx="24003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60237" y="731520"/>
            <a:ext cx="5009393" cy="5257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2900" y="2926080"/>
            <a:ext cx="24003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349134" y="6459786"/>
            <a:ext cx="1963883" cy="365125"/>
          </a:xfrm>
        </p:spPr>
        <p:txBody>
          <a:bodyPr/>
          <a:lstStyle>
            <a:lvl1pPr algn="l">
              <a:defRPr/>
            </a:lvl1pPr>
          </a:lstStyle>
          <a:p>
            <a:fld id="{96DFF08F-DC6B-4601-B491-B0F83F6DD2DA}" type="datetimeFigureOut">
              <a:rPr lang="en-US" dirty="0"/>
              <a:pPr/>
              <a:t>9/29/2018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600450" y="6459786"/>
            <a:ext cx="348615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C363497-E372-428A-95A5-3993D8FD55F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9518116"/>
      </p:ext>
    </p:extLst>
  </p:cSld>
  <p:clrMapOvr>
    <a:masterClrMapping/>
  </p:clrMapOvr>
  <p:hf hdr="0" ftr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9141619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2" y="491507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2960" y="5074920"/>
            <a:ext cx="7589520" cy="822960"/>
          </a:xfrm>
        </p:spPr>
        <p:txBody>
          <a:bodyPr tIns="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2" y="0"/>
            <a:ext cx="9143989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22959" y="5907024"/>
            <a:ext cx="7589520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dirty="0"/>
              <a:t>9/29/2018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363497-E372-428A-95A5-3993D8FD55F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1381407"/>
      </p:ext>
    </p:extLst>
  </p:cSld>
  <p:clrMapOvr>
    <a:masterClrMapping/>
  </p:clrMapOvr>
  <p:hf hdr="0" ftr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6400800"/>
            <a:ext cx="9144001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5"/>
            <a:ext cx="9144001" cy="6599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22960" y="286604"/>
            <a:ext cx="75438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59" y="1845734"/>
            <a:ext cx="7543801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22961" y="6459786"/>
            <a:ext cx="185420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96DFF08F-DC6B-4601-B491-B0F83F6DD2DA}" type="datetimeFigureOut">
              <a:rPr lang="en-US" dirty="0"/>
              <a:pPr/>
              <a:t>9/29/2018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764639" y="6459786"/>
            <a:ext cx="361710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425344" y="6459786"/>
            <a:ext cx="98401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8C363497-E372-428A-95A5-3993D8FD55FE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0" name="Straight Connector 9"/>
          <p:cNvCxnSpPr/>
          <p:nvPr/>
        </p:nvCxnSpPr>
        <p:spPr>
          <a:xfrm>
            <a:off x="895149" y="1737845"/>
            <a:ext cx="74752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098054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3" r:id="rId2"/>
    <p:sldLayoutId id="2147483654" r:id="rId3"/>
    <p:sldLayoutId id="2147483655" r:id="rId4"/>
    <p:sldLayoutId id="2147483656" r:id="rId5"/>
    <p:sldLayoutId id="2147483657" r:id="rId6"/>
    <p:sldLayoutId id="2147483658" r:id="rId7"/>
    <p:sldLayoutId id="2147483659" r:id="rId8"/>
    <p:sldLayoutId id="2147483660" r:id="rId9"/>
    <p:sldLayoutId id="2147483661" r:id="rId10"/>
    <p:sldLayoutId id="2147483662" r:id="rId11"/>
  </p:sldLayoutIdLst>
  <p:transition spd="med">
    <p:pull/>
  </p:transition>
  <p:timing>
    <p:tnLst>
      <p:par>
        <p:cTn id="1" dur="indefinite" restart="never" nodeType="tmRoot"/>
      </p:par>
    </p:tnLst>
  </p:timing>
  <p:hf hdr="0" ftr="0"/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4.png"/><Relationship Id="rId5" Type="http://schemas.openxmlformats.org/officeDocument/2006/relationships/oleObject" Target="../embeddings/oleObject2.bin"/><Relationship Id="rId4" Type="http://schemas.openxmlformats.org/officeDocument/2006/relationships/image" Target="../media/image13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28600" y="2416175"/>
            <a:ext cx="8839200" cy="1012825"/>
          </a:xfrm>
        </p:spPr>
        <p:txBody>
          <a:bodyPr>
            <a:normAutofit fontScale="90000"/>
          </a:bodyPr>
          <a:lstStyle/>
          <a:p>
            <a:pPr algn="ctr"/>
            <a:r>
              <a:rPr lang="en-US" sz="5400" dirty="0" err="1" smtClean="0">
                <a:solidFill>
                  <a:srgbClr val="0070C0"/>
                </a:solidFill>
              </a:rPr>
              <a:t>Chương</a:t>
            </a:r>
            <a:r>
              <a:rPr lang="en-US" sz="5400" dirty="0" smtClean="0">
                <a:solidFill>
                  <a:srgbClr val="0070C0"/>
                </a:solidFill>
              </a:rPr>
              <a:t> 2: </a:t>
            </a:r>
            <a:br>
              <a:rPr lang="en-US" sz="5400" dirty="0" smtClean="0">
                <a:solidFill>
                  <a:srgbClr val="0070C0"/>
                </a:solidFill>
              </a:rPr>
            </a:br>
            <a:r>
              <a:rPr lang="en-US" sz="5400" dirty="0" smtClean="0">
                <a:solidFill>
                  <a:srgbClr val="0070C0"/>
                </a:solidFill>
              </a:rPr>
              <a:t>Form </a:t>
            </a:r>
            <a:r>
              <a:rPr lang="en-US" sz="5400" dirty="0" err="1" smtClean="0">
                <a:solidFill>
                  <a:srgbClr val="0070C0"/>
                </a:solidFill>
              </a:rPr>
              <a:t>và</a:t>
            </a:r>
            <a:r>
              <a:rPr lang="en-US" sz="5400" dirty="0" smtClean="0">
                <a:solidFill>
                  <a:srgbClr val="0070C0"/>
                </a:solidFill>
              </a:rPr>
              <a:t> </a:t>
            </a:r>
            <a:r>
              <a:rPr lang="en-US" sz="5400" dirty="0" err="1" smtClean="0">
                <a:solidFill>
                  <a:srgbClr val="0070C0"/>
                </a:solidFill>
              </a:rPr>
              <a:t>Các</a:t>
            </a:r>
            <a:r>
              <a:rPr lang="en-US" sz="5400" dirty="0" smtClean="0">
                <a:solidFill>
                  <a:srgbClr val="0070C0"/>
                </a:solidFill>
              </a:rPr>
              <a:t> </a:t>
            </a:r>
            <a:r>
              <a:rPr lang="en-US" sz="5400" dirty="0" err="1" smtClean="0">
                <a:solidFill>
                  <a:srgbClr val="0070C0"/>
                </a:solidFill>
              </a:rPr>
              <a:t>loại</a:t>
            </a:r>
            <a:r>
              <a:rPr lang="en-US" sz="5400" dirty="0" smtClean="0">
                <a:solidFill>
                  <a:srgbClr val="0070C0"/>
                </a:solidFill>
              </a:rPr>
              <a:t> Form</a:t>
            </a:r>
            <a:endParaRPr lang="en-US" sz="5400" dirty="0">
              <a:solidFill>
                <a:srgbClr val="0070C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BAC2B8-D350-4AFF-947E-A2D5391CBBB1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0" hangingPunct="0"/>
            <a:r>
              <a:rPr lang="en-US" sz="2800">
                <a:solidFill>
                  <a:srgbClr val="FF0000"/>
                </a:solidFill>
              </a:rPr>
              <a:t>3</a:t>
            </a:r>
            <a:r>
              <a:rPr lang="en-US" sz="2800" smtClean="0">
                <a:solidFill>
                  <a:srgbClr val="FF0000"/>
                </a:solidFill>
              </a:rPr>
              <a:t>. MDI Form</a:t>
            </a:r>
            <a:endParaRPr lang="en-US" sz="2800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28800"/>
            <a:ext cx="8229600" cy="4167188"/>
          </a:xfrm>
        </p:spPr>
        <p:txBody>
          <a:bodyPr/>
          <a:lstStyle/>
          <a:p>
            <a:pPr marL="542925" indent="-542925"/>
            <a:r>
              <a:rPr lang="en-US" dirty="0">
                <a:solidFill>
                  <a:srgbClr val="FF0000"/>
                </a:solidFill>
              </a:rPr>
              <a:t>Add form con </a:t>
            </a:r>
            <a:r>
              <a:rPr lang="en-US" dirty="0" err="1">
                <a:solidFill>
                  <a:srgbClr val="FF0000"/>
                </a:solidFill>
              </a:rPr>
              <a:t>vào</a:t>
            </a:r>
            <a:r>
              <a:rPr lang="en-US" dirty="0">
                <a:solidFill>
                  <a:srgbClr val="FF0000"/>
                </a:solidFill>
              </a:rPr>
              <a:t> form </a:t>
            </a:r>
            <a:r>
              <a:rPr lang="en-US" dirty="0" err="1">
                <a:solidFill>
                  <a:srgbClr val="FF0000"/>
                </a:solidFill>
              </a:rPr>
              <a:t>chính</a:t>
            </a:r>
            <a:endParaRPr lang="en-US" dirty="0">
              <a:solidFill>
                <a:srgbClr val="FF0000"/>
              </a:solidFill>
            </a:endParaRPr>
          </a:p>
          <a:p>
            <a:pPr marL="942975" lvl="1" indent="-542925"/>
            <a:r>
              <a:rPr lang="nn-NO" sz="2400" b="0" dirty="0" smtClean="0"/>
              <a:t>Tạo đối tượng của </a:t>
            </a:r>
            <a:r>
              <a:rPr lang="nn-NO" sz="2400" b="0" dirty="0"/>
              <a:t>form </a:t>
            </a:r>
            <a:r>
              <a:rPr lang="nn-NO" sz="2400" b="0" dirty="0" smtClean="0"/>
              <a:t>con.</a:t>
            </a:r>
            <a:endParaRPr lang="nn-NO" sz="2400" b="0" dirty="0"/>
          </a:p>
          <a:p>
            <a:pPr marL="942975" lvl="1" indent="-542925" algn="just"/>
            <a:r>
              <a:rPr lang="en-US" sz="2400" b="0" dirty="0" err="1" smtClean="0"/>
              <a:t>Thiêt</a:t>
            </a:r>
            <a:r>
              <a:rPr lang="en-US" sz="2400" b="0" dirty="0" smtClean="0"/>
              <a:t> </a:t>
            </a:r>
            <a:r>
              <a:rPr lang="en-US" sz="2400" b="0" dirty="0" err="1" smtClean="0"/>
              <a:t>lập</a:t>
            </a:r>
            <a:r>
              <a:rPr lang="en-US" sz="2400" b="0" dirty="0" smtClean="0"/>
              <a:t> </a:t>
            </a:r>
            <a:r>
              <a:rPr lang="en-US" sz="2400" b="0" dirty="0" err="1" smtClean="0"/>
              <a:t>thuộc</a:t>
            </a:r>
            <a:r>
              <a:rPr lang="en-US" sz="2400" b="0" dirty="0" smtClean="0"/>
              <a:t> </a:t>
            </a:r>
            <a:r>
              <a:rPr lang="en-US" sz="2400" b="0" dirty="0" err="1"/>
              <a:t>tính</a:t>
            </a:r>
            <a:r>
              <a:rPr lang="en-US" sz="2400" b="0" dirty="0"/>
              <a:t> </a:t>
            </a:r>
            <a:r>
              <a:rPr lang="en-US" sz="2400" b="0" dirty="0" err="1"/>
              <a:t>MdiParent</a:t>
            </a:r>
            <a:r>
              <a:rPr lang="en-US" sz="2400" b="0" dirty="0"/>
              <a:t> ca form con </a:t>
            </a:r>
            <a:r>
              <a:rPr lang="en-US" sz="2400" b="0" dirty="0" err="1"/>
              <a:t>là</a:t>
            </a:r>
            <a:r>
              <a:rPr lang="en-US" sz="2400" b="0" dirty="0"/>
              <a:t> </a:t>
            </a:r>
            <a:r>
              <a:rPr lang="en-US" sz="2400" b="0" dirty="0" smtClean="0"/>
              <a:t>form </a:t>
            </a:r>
            <a:r>
              <a:rPr lang="en-US" sz="2400" b="0" dirty="0" err="1" smtClean="0"/>
              <a:t>chính</a:t>
            </a:r>
            <a:r>
              <a:rPr lang="en-US" sz="2400" b="0" dirty="0" smtClean="0"/>
              <a:t>.</a:t>
            </a:r>
            <a:endParaRPr lang="en-US" sz="2400" b="0" dirty="0"/>
          </a:p>
          <a:p>
            <a:pPr marL="942975" lvl="1" indent="-542925"/>
            <a:r>
              <a:rPr lang="en-US" sz="2400" b="0" dirty="0" err="1" smtClean="0"/>
              <a:t>Gọi</a:t>
            </a:r>
            <a:r>
              <a:rPr lang="en-US" sz="2400" b="0" dirty="0" smtClean="0"/>
              <a:t> </a:t>
            </a:r>
            <a:r>
              <a:rPr lang="en-US" sz="2400" b="0" dirty="0" err="1"/>
              <a:t>phương</a:t>
            </a:r>
            <a:r>
              <a:rPr lang="en-US" sz="2400" b="0" dirty="0"/>
              <a:t> </a:t>
            </a:r>
            <a:r>
              <a:rPr lang="en-US" sz="2400" b="0" dirty="0" err="1" smtClean="0"/>
              <a:t>thức</a:t>
            </a:r>
            <a:r>
              <a:rPr lang="en-US" sz="2400" b="0" dirty="0" smtClean="0"/>
              <a:t> </a:t>
            </a:r>
            <a:r>
              <a:rPr lang="en-US" sz="2400" b="0" dirty="0"/>
              <a:t>Show </a:t>
            </a:r>
            <a:r>
              <a:rPr lang="en-US" sz="2400" b="0" dirty="0" err="1" smtClean="0"/>
              <a:t>của</a:t>
            </a:r>
            <a:r>
              <a:rPr lang="en-US" sz="2400" b="0" dirty="0" smtClean="0"/>
              <a:t> </a:t>
            </a:r>
            <a:r>
              <a:rPr lang="en-US" sz="2400" b="0" dirty="0"/>
              <a:t>form </a:t>
            </a:r>
            <a:r>
              <a:rPr lang="en-US" sz="2400" b="0" dirty="0" smtClean="0"/>
              <a:t>con.</a:t>
            </a:r>
            <a:endParaRPr lang="en-US" sz="2400" b="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DE7463-72C5-4BA8-A225-D879E7466B49}" type="slidenum">
              <a:rPr lang="en-US" smtClean="0"/>
              <a:pPr/>
              <a:t>10</a:t>
            </a:fld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3000" y="3352800"/>
            <a:ext cx="6638925" cy="2400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42336"/>
      </p:ext>
    </p:extLst>
  </p:cSld>
  <p:clrMapOvr>
    <a:masterClrMapping/>
  </p:clrMapOvr>
  <p:transition spd="med">
    <p:pull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0" hangingPunct="0"/>
            <a:r>
              <a:rPr lang="en-US" sz="2800">
                <a:solidFill>
                  <a:srgbClr val="FF0000"/>
                </a:solidFill>
              </a:rPr>
              <a:t>3</a:t>
            </a:r>
            <a:r>
              <a:rPr lang="en-US" sz="2800" smtClean="0">
                <a:solidFill>
                  <a:srgbClr val="FF0000"/>
                </a:solidFill>
              </a:rPr>
              <a:t>. MDI Form</a:t>
            </a:r>
            <a:endParaRPr lang="en-US" sz="2800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37361"/>
            <a:ext cx="8229600" cy="4258626"/>
          </a:xfrm>
        </p:spPr>
        <p:txBody>
          <a:bodyPr/>
          <a:lstStyle/>
          <a:p>
            <a:pPr marL="542925" indent="-542925"/>
            <a:r>
              <a:rPr lang="vi-VN" i="1" dirty="0">
                <a:solidFill>
                  <a:srgbClr val="FF0000"/>
                </a:solidFill>
              </a:rPr>
              <a:t>Thu</a:t>
            </a:r>
            <a:r>
              <a:rPr lang="en-US" i="1" dirty="0">
                <a:solidFill>
                  <a:srgbClr val="FF0000"/>
                </a:solidFill>
              </a:rPr>
              <a:t>ộ</a:t>
            </a:r>
            <a:r>
              <a:rPr lang="vi-VN" i="1" dirty="0">
                <a:solidFill>
                  <a:srgbClr val="FF0000"/>
                </a:solidFill>
              </a:rPr>
              <a:t>c tính, phương </a:t>
            </a:r>
            <a:r>
              <a:rPr lang="vi-VN" i="1" dirty="0" smtClean="0">
                <a:solidFill>
                  <a:srgbClr val="FF0000"/>
                </a:solidFill>
              </a:rPr>
              <a:t>th</a:t>
            </a:r>
            <a:r>
              <a:rPr lang="en-US" i="1" dirty="0" smtClean="0">
                <a:solidFill>
                  <a:srgbClr val="FF0000"/>
                </a:solidFill>
              </a:rPr>
              <a:t>ứ</a:t>
            </a:r>
            <a:r>
              <a:rPr lang="vi-VN" i="1" dirty="0" smtClean="0">
                <a:solidFill>
                  <a:srgbClr val="FF0000"/>
                </a:solidFill>
              </a:rPr>
              <a:t>c </a:t>
            </a:r>
            <a:r>
              <a:rPr lang="vi-VN" i="1" dirty="0">
                <a:solidFill>
                  <a:srgbClr val="FF0000"/>
                </a:solidFill>
              </a:rPr>
              <a:t>và </a:t>
            </a:r>
            <a:r>
              <a:rPr lang="vi-VN" i="1" dirty="0" smtClean="0">
                <a:solidFill>
                  <a:srgbClr val="FF0000"/>
                </a:solidFill>
              </a:rPr>
              <a:t>s</a:t>
            </a:r>
            <a:r>
              <a:rPr lang="en-US" i="1" dirty="0" smtClean="0">
                <a:solidFill>
                  <a:srgbClr val="FF0000"/>
                </a:solidFill>
              </a:rPr>
              <a:t>ự</a:t>
            </a:r>
            <a:r>
              <a:rPr lang="vi-VN" i="1" dirty="0" smtClean="0">
                <a:solidFill>
                  <a:srgbClr val="FF0000"/>
                </a:solidFill>
              </a:rPr>
              <a:t> ki</a:t>
            </a:r>
            <a:r>
              <a:rPr lang="en-US" i="1" dirty="0" smtClean="0">
                <a:solidFill>
                  <a:srgbClr val="FF0000"/>
                </a:solidFill>
              </a:rPr>
              <a:t>ệ</a:t>
            </a:r>
            <a:r>
              <a:rPr lang="vi-VN" i="1" dirty="0" smtClean="0">
                <a:solidFill>
                  <a:srgbClr val="FF0000"/>
                </a:solidFill>
              </a:rPr>
              <a:t>n</a:t>
            </a:r>
            <a:endParaRPr lang="en-US" i="1" dirty="0">
              <a:solidFill>
                <a:srgbClr val="FF0000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DE7463-72C5-4BA8-A225-D879E7466B49}" type="slidenum">
              <a:rPr lang="en-US" smtClean="0"/>
              <a:pPr/>
              <a:t>11</a:t>
            </a:fld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0" y="2201160"/>
            <a:ext cx="7463754" cy="3590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8647752"/>
      </p:ext>
    </p:extLst>
  </p:cSld>
  <p:clrMapOvr>
    <a:masterClrMapping/>
  </p:clrMapOvr>
  <p:transition spd="med">
    <p:pull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0" hangingPunct="0"/>
            <a:r>
              <a:rPr lang="en-US" sz="2800">
                <a:solidFill>
                  <a:srgbClr val="FF0000"/>
                </a:solidFill>
              </a:rPr>
              <a:t>3</a:t>
            </a:r>
            <a:r>
              <a:rPr lang="en-US" sz="2800" smtClean="0">
                <a:solidFill>
                  <a:srgbClr val="FF0000"/>
                </a:solidFill>
              </a:rPr>
              <a:t>. MDI Form</a:t>
            </a:r>
            <a:endParaRPr lang="en-US" sz="2800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28800"/>
            <a:ext cx="8001000" cy="4167188"/>
          </a:xfrm>
        </p:spPr>
        <p:txBody>
          <a:bodyPr/>
          <a:lstStyle/>
          <a:p>
            <a:pPr marL="542925" indent="-542925"/>
            <a:r>
              <a:rPr lang="en-US" i="1" dirty="0" err="1" smtClean="0">
                <a:solidFill>
                  <a:srgbClr val="FF0000"/>
                </a:solidFill>
              </a:rPr>
              <a:t>Sắp</a:t>
            </a:r>
            <a:r>
              <a:rPr lang="en-US" i="1" dirty="0" smtClean="0">
                <a:solidFill>
                  <a:srgbClr val="FF0000"/>
                </a:solidFill>
              </a:rPr>
              <a:t> </a:t>
            </a:r>
            <a:r>
              <a:rPr lang="en-US" i="1" dirty="0" err="1" smtClean="0">
                <a:solidFill>
                  <a:srgbClr val="FF0000"/>
                </a:solidFill>
              </a:rPr>
              <a:t>xếp</a:t>
            </a:r>
            <a:r>
              <a:rPr lang="en-US" i="1" dirty="0" smtClean="0">
                <a:solidFill>
                  <a:srgbClr val="FF0000"/>
                </a:solidFill>
              </a:rPr>
              <a:t> </a:t>
            </a:r>
            <a:r>
              <a:rPr lang="en-US" i="1" dirty="0" err="1">
                <a:solidFill>
                  <a:srgbClr val="FF0000"/>
                </a:solidFill>
              </a:rPr>
              <a:t>các</a:t>
            </a:r>
            <a:r>
              <a:rPr lang="en-US" i="1" dirty="0">
                <a:solidFill>
                  <a:srgbClr val="FF0000"/>
                </a:solidFill>
              </a:rPr>
              <a:t> </a:t>
            </a:r>
            <a:r>
              <a:rPr lang="en-US" i="1" dirty="0" smtClean="0">
                <a:solidFill>
                  <a:srgbClr val="FF0000"/>
                </a:solidFill>
              </a:rPr>
              <a:t>MDI</a:t>
            </a:r>
          </a:p>
          <a:p>
            <a:pPr marL="901700" lvl="1" indent="-358775" algn="just"/>
            <a:r>
              <a:rPr lang="en-US" sz="2400" b="0" dirty="0" err="1" smtClean="0"/>
              <a:t>Để</a:t>
            </a:r>
            <a:r>
              <a:rPr lang="en-US" sz="2400" b="0" dirty="0" smtClean="0"/>
              <a:t> </a:t>
            </a:r>
            <a:r>
              <a:rPr lang="en-US" sz="2400" b="0" dirty="0" err="1" smtClean="0"/>
              <a:t>tạo</a:t>
            </a:r>
            <a:r>
              <a:rPr lang="en-US" sz="2400" b="0" dirty="0" smtClean="0"/>
              <a:t> </a:t>
            </a:r>
            <a:r>
              <a:rPr lang="en-US" sz="2400" b="0" dirty="0" err="1" smtClean="0"/>
              <a:t>một</a:t>
            </a:r>
            <a:r>
              <a:rPr lang="en-US" sz="2400" b="0" dirty="0" smtClean="0"/>
              <a:t> </a:t>
            </a:r>
            <a:r>
              <a:rPr lang="en-US" sz="2400" b="0" dirty="0" err="1"/>
              <a:t>danh</a:t>
            </a:r>
            <a:r>
              <a:rPr lang="en-US" sz="2400" b="0" dirty="0"/>
              <a:t> </a:t>
            </a:r>
            <a:r>
              <a:rPr lang="en-US" sz="2400" b="0" dirty="0" err="1"/>
              <a:t>sách</a:t>
            </a:r>
            <a:r>
              <a:rPr lang="en-US" sz="2400" b="0" dirty="0"/>
              <a:t> </a:t>
            </a:r>
            <a:r>
              <a:rPr lang="en-US" sz="2400" b="0" dirty="0" err="1"/>
              <a:t>các</a:t>
            </a:r>
            <a:r>
              <a:rPr lang="en-US" sz="2400" b="0" dirty="0"/>
              <a:t> MDI Child, </a:t>
            </a:r>
            <a:r>
              <a:rPr lang="en-US" sz="2400" b="0" dirty="0" err="1" smtClean="0"/>
              <a:t>chỉ</a:t>
            </a:r>
            <a:r>
              <a:rPr lang="en-US" sz="2400" b="0" dirty="0" smtClean="0"/>
              <a:t> </a:t>
            </a:r>
            <a:r>
              <a:rPr lang="en-US" sz="2400" b="0" dirty="0" err="1" smtClean="0"/>
              <a:t>cần</a:t>
            </a:r>
            <a:r>
              <a:rPr lang="en-US" sz="2400" b="0" dirty="0" smtClean="0"/>
              <a:t> </a:t>
            </a:r>
            <a:r>
              <a:rPr lang="en-US" sz="2400" b="0" dirty="0" err="1" smtClean="0"/>
              <a:t>thêm</a:t>
            </a:r>
            <a:r>
              <a:rPr lang="en-US" sz="2400" b="0" dirty="0" smtClean="0"/>
              <a:t> </a:t>
            </a:r>
            <a:r>
              <a:rPr lang="en-US" sz="2400" b="0" dirty="0" err="1" smtClean="0"/>
              <a:t>một</a:t>
            </a:r>
            <a:r>
              <a:rPr lang="en-US" sz="2400" b="0" dirty="0" smtClean="0"/>
              <a:t> </a:t>
            </a:r>
            <a:r>
              <a:rPr lang="en-US" sz="2400" b="0" dirty="0"/>
              <a:t>top-level menu item (</a:t>
            </a:r>
            <a:r>
              <a:rPr lang="en-US" sz="2400" b="0" dirty="0" err="1" smtClean="0"/>
              <a:t>thường</a:t>
            </a:r>
            <a:r>
              <a:rPr lang="en-US" sz="2400" b="0" dirty="0" smtClean="0"/>
              <a:t> </a:t>
            </a:r>
            <a:r>
              <a:rPr lang="en-US" sz="2400" b="0" dirty="0" err="1"/>
              <a:t>mang</a:t>
            </a:r>
            <a:r>
              <a:rPr lang="en-US" sz="2400" b="0" dirty="0"/>
              <a:t> </a:t>
            </a:r>
            <a:r>
              <a:rPr lang="en-US" sz="2400" b="0" dirty="0" err="1" smtClean="0"/>
              <a:t>tên</a:t>
            </a:r>
            <a:r>
              <a:rPr lang="en-US" sz="2400" b="0" dirty="0" smtClean="0"/>
              <a:t> Window</a:t>
            </a:r>
            <a:r>
              <a:rPr lang="en-US" sz="2400" b="0" dirty="0"/>
              <a:t>) </a:t>
            </a:r>
            <a:r>
              <a:rPr lang="en-US" sz="2400" b="0" dirty="0" err="1" smtClean="0"/>
              <a:t>rồi</a:t>
            </a:r>
            <a:r>
              <a:rPr lang="en-US" sz="2400" b="0" dirty="0" smtClean="0"/>
              <a:t> </a:t>
            </a:r>
            <a:r>
              <a:rPr lang="en-US" sz="2400" b="0" dirty="0" err="1"/>
              <a:t>cho</a:t>
            </a:r>
            <a:r>
              <a:rPr lang="en-US" sz="2400" b="0" dirty="0"/>
              <a:t> </a:t>
            </a:r>
            <a:r>
              <a:rPr lang="en-US" sz="2400" b="0" dirty="0" err="1" smtClean="0"/>
              <a:t>thuộc</a:t>
            </a:r>
            <a:r>
              <a:rPr lang="en-US" sz="2400" b="0" dirty="0" smtClean="0"/>
              <a:t> </a:t>
            </a:r>
            <a:r>
              <a:rPr lang="en-US" sz="2400" b="0" dirty="0" err="1"/>
              <a:t>tính</a:t>
            </a:r>
            <a:r>
              <a:rPr lang="en-US" sz="2400" b="0" dirty="0"/>
              <a:t> </a:t>
            </a:r>
            <a:r>
              <a:rPr lang="en-US" sz="2400" b="0" dirty="0" err="1">
                <a:solidFill>
                  <a:srgbClr val="FF0000"/>
                </a:solidFill>
              </a:rPr>
              <a:t>MdiList</a:t>
            </a:r>
            <a:r>
              <a:rPr lang="en-US" sz="2400" b="0" dirty="0">
                <a:solidFill>
                  <a:srgbClr val="FF0000"/>
                </a:solidFill>
              </a:rPr>
              <a:t> = true</a:t>
            </a:r>
            <a:r>
              <a:rPr lang="en-US" sz="2400" b="0" dirty="0" smtClean="0">
                <a:solidFill>
                  <a:srgbClr val="FF0000"/>
                </a:solidFill>
              </a:rPr>
              <a:t>. </a:t>
            </a:r>
            <a:r>
              <a:rPr lang="en-US" sz="2400" b="0" dirty="0" err="1" smtClean="0">
                <a:solidFill>
                  <a:srgbClr val="FF0000"/>
                </a:solidFill>
              </a:rPr>
              <a:t>Đối</a:t>
            </a:r>
            <a:r>
              <a:rPr lang="en-US" sz="2400" b="0" dirty="0" smtClean="0">
                <a:solidFill>
                  <a:srgbClr val="FF0000"/>
                </a:solidFill>
              </a:rPr>
              <a:t> </a:t>
            </a:r>
            <a:r>
              <a:rPr lang="en-US" sz="2400" b="0" dirty="0" err="1" smtClean="0">
                <a:solidFill>
                  <a:srgbClr val="FF0000"/>
                </a:solidFill>
              </a:rPr>
              <a:t>với</a:t>
            </a:r>
            <a:r>
              <a:rPr lang="en-US" sz="2400" b="0" dirty="0" smtClean="0">
                <a:solidFill>
                  <a:srgbClr val="FF0000"/>
                </a:solidFill>
              </a:rPr>
              <a:t> VS2005,VS2008 </a:t>
            </a:r>
            <a:r>
              <a:rPr lang="en-US" sz="2400" b="0" dirty="0" err="1" smtClean="0">
                <a:solidFill>
                  <a:srgbClr val="FF0000"/>
                </a:solidFill>
              </a:rPr>
              <a:t>thì</a:t>
            </a:r>
            <a:r>
              <a:rPr lang="en-US" sz="2400" b="0" dirty="0" smtClean="0">
                <a:solidFill>
                  <a:srgbClr val="FF0000"/>
                </a:solidFill>
              </a:rPr>
              <a:t> </a:t>
            </a:r>
            <a:r>
              <a:rPr lang="en-US" sz="2400" b="0" dirty="0" err="1" smtClean="0">
                <a:solidFill>
                  <a:srgbClr val="FF0000"/>
                </a:solidFill>
              </a:rPr>
              <a:t>đặt</a:t>
            </a:r>
            <a:r>
              <a:rPr lang="en-US" sz="2400" b="0" dirty="0" smtClean="0">
                <a:solidFill>
                  <a:srgbClr val="FF0000"/>
                </a:solidFill>
              </a:rPr>
              <a:t> </a:t>
            </a:r>
            <a:r>
              <a:rPr lang="en-US" sz="2400" b="0" dirty="0" err="1" smtClean="0">
                <a:solidFill>
                  <a:srgbClr val="FF0000"/>
                </a:solidFill>
              </a:rPr>
              <a:t>thuộc</a:t>
            </a:r>
            <a:r>
              <a:rPr lang="en-US" sz="2400" b="0" dirty="0" smtClean="0">
                <a:solidFill>
                  <a:srgbClr val="FF0000"/>
                </a:solidFill>
              </a:rPr>
              <a:t> </a:t>
            </a:r>
            <a:r>
              <a:rPr lang="en-US" sz="2400" b="0" dirty="0" err="1" smtClean="0">
                <a:solidFill>
                  <a:srgbClr val="FF0000"/>
                </a:solidFill>
              </a:rPr>
              <a:t>tính</a:t>
            </a:r>
            <a:r>
              <a:rPr lang="en-US" sz="2400" b="0" dirty="0" smtClean="0">
                <a:solidFill>
                  <a:srgbClr val="FF0000"/>
                </a:solidFill>
              </a:rPr>
              <a:t> </a:t>
            </a:r>
            <a:r>
              <a:rPr lang="en-US" sz="2400" b="0" dirty="0" err="1" smtClean="0">
                <a:solidFill>
                  <a:srgbClr val="FF0000"/>
                </a:solidFill>
              </a:rPr>
              <a:t>MdiWindowListItem</a:t>
            </a:r>
            <a:r>
              <a:rPr lang="en-US" sz="2400" b="0" dirty="0" smtClean="0">
                <a:solidFill>
                  <a:srgbClr val="FF0000"/>
                </a:solidFill>
              </a:rPr>
              <a:t>=</a:t>
            </a:r>
            <a:r>
              <a:rPr lang="en-US" sz="2400" b="0" dirty="0" err="1" smtClean="0">
                <a:solidFill>
                  <a:srgbClr val="FF0000"/>
                </a:solidFill>
              </a:rPr>
              <a:t>Tên</a:t>
            </a:r>
            <a:r>
              <a:rPr lang="en-US" sz="2400" b="0" dirty="0" smtClean="0">
                <a:solidFill>
                  <a:srgbClr val="FF0000"/>
                </a:solidFill>
              </a:rPr>
              <a:t> Menu Item </a:t>
            </a:r>
            <a:r>
              <a:rPr lang="en-US" sz="2400" b="0" dirty="0" err="1" smtClean="0">
                <a:solidFill>
                  <a:srgbClr val="FF0000"/>
                </a:solidFill>
              </a:rPr>
              <a:t>hiển</a:t>
            </a:r>
            <a:r>
              <a:rPr lang="en-US" sz="2400" b="0" dirty="0" smtClean="0">
                <a:solidFill>
                  <a:srgbClr val="FF0000"/>
                </a:solidFill>
              </a:rPr>
              <a:t> </a:t>
            </a:r>
            <a:r>
              <a:rPr lang="en-US" sz="2400" b="0" dirty="0" err="1" smtClean="0">
                <a:solidFill>
                  <a:srgbClr val="FF0000"/>
                </a:solidFill>
              </a:rPr>
              <a:t>thị</a:t>
            </a:r>
            <a:r>
              <a:rPr lang="en-US" sz="2400" b="0" dirty="0" smtClean="0">
                <a:solidFill>
                  <a:srgbClr val="FF0000"/>
                </a:solidFill>
              </a:rPr>
              <a:t> </a:t>
            </a:r>
            <a:r>
              <a:rPr lang="en-US" sz="2400" b="0" dirty="0" err="1" smtClean="0">
                <a:solidFill>
                  <a:srgbClr val="FF0000"/>
                </a:solidFill>
              </a:rPr>
              <a:t>tên</a:t>
            </a:r>
            <a:r>
              <a:rPr lang="en-US" sz="2400" b="0" dirty="0" smtClean="0">
                <a:solidFill>
                  <a:srgbClr val="FF0000"/>
                </a:solidFill>
              </a:rPr>
              <a:t> </a:t>
            </a:r>
            <a:r>
              <a:rPr lang="en-US" sz="2400" b="0" dirty="0" err="1" smtClean="0">
                <a:solidFill>
                  <a:srgbClr val="FF0000"/>
                </a:solidFill>
              </a:rPr>
              <a:t>cửa</a:t>
            </a:r>
            <a:r>
              <a:rPr lang="en-US" sz="2400" b="0" dirty="0" smtClean="0">
                <a:solidFill>
                  <a:srgbClr val="FF0000"/>
                </a:solidFill>
              </a:rPr>
              <a:t> </a:t>
            </a:r>
            <a:r>
              <a:rPr lang="en-US" sz="2400" b="0" dirty="0" err="1" smtClean="0">
                <a:solidFill>
                  <a:srgbClr val="FF0000"/>
                </a:solidFill>
              </a:rPr>
              <a:t>sổ</a:t>
            </a:r>
            <a:r>
              <a:rPr lang="en-US" sz="2400" b="0" dirty="0" smtClean="0">
                <a:solidFill>
                  <a:srgbClr val="FF0000"/>
                </a:solidFill>
              </a:rPr>
              <a:t>.</a:t>
            </a:r>
            <a:endParaRPr lang="en-US" sz="2400" b="0" dirty="0">
              <a:solidFill>
                <a:srgbClr val="FF0000"/>
              </a:solidFill>
            </a:endParaRPr>
          </a:p>
          <a:p>
            <a:pPr marL="901700" lvl="1" indent="-358775" algn="just"/>
            <a:r>
              <a:rPr lang="en-US" sz="2400" b="0" dirty="0" err="1" smtClean="0"/>
              <a:t>Bộ</a:t>
            </a:r>
            <a:r>
              <a:rPr lang="en-US" sz="2400" b="0" dirty="0" smtClean="0"/>
              <a:t> </a:t>
            </a:r>
            <a:r>
              <a:rPr lang="en-US" sz="2400" b="0" dirty="0" err="1"/>
              <a:t>máy</a:t>
            </a:r>
            <a:r>
              <a:rPr lang="en-US" sz="2400" b="0" dirty="0"/>
              <a:t> </a:t>
            </a:r>
            <a:r>
              <a:rPr lang="en-US" sz="2400" b="0" dirty="0" err="1"/>
              <a:t>Windows.Forms</a:t>
            </a:r>
            <a:r>
              <a:rPr lang="en-US" sz="2400" b="0" dirty="0"/>
              <a:t> </a:t>
            </a:r>
            <a:r>
              <a:rPr lang="en-US" sz="2400" b="0" dirty="0" err="1" smtClean="0"/>
              <a:t>sẽ</a:t>
            </a:r>
            <a:r>
              <a:rPr lang="en-US" sz="2400" b="0" dirty="0" smtClean="0"/>
              <a:t> </a:t>
            </a:r>
            <a:r>
              <a:rPr lang="en-US" sz="2400" b="0" dirty="0" err="1" smtClean="0"/>
              <a:t>tự</a:t>
            </a:r>
            <a:r>
              <a:rPr lang="en-US" sz="2400" b="0" dirty="0" smtClean="0"/>
              <a:t> </a:t>
            </a:r>
            <a:r>
              <a:rPr lang="en-US" sz="2400" b="0" dirty="0" err="1" smtClean="0"/>
              <a:t>động</a:t>
            </a:r>
            <a:r>
              <a:rPr lang="en-US" sz="2400" b="0" dirty="0" smtClean="0"/>
              <a:t> </a:t>
            </a:r>
            <a:r>
              <a:rPr lang="en-US" sz="2400" b="0" dirty="0" err="1"/>
              <a:t>thêm</a:t>
            </a:r>
            <a:r>
              <a:rPr lang="en-US" sz="2400" b="0" dirty="0"/>
              <a:t> </a:t>
            </a:r>
            <a:r>
              <a:rPr lang="en-US" sz="2400" b="0" dirty="0" err="1" smtClean="0"/>
              <a:t>một</a:t>
            </a:r>
            <a:r>
              <a:rPr lang="en-US" sz="2400" b="0" dirty="0" smtClean="0"/>
              <a:t> item </a:t>
            </a:r>
            <a:r>
              <a:rPr lang="en-US" sz="2400" b="0" dirty="0" err="1"/>
              <a:t>vào</a:t>
            </a:r>
            <a:r>
              <a:rPr lang="en-US" sz="2400" b="0" dirty="0"/>
              <a:t> </a:t>
            </a:r>
            <a:r>
              <a:rPr lang="en-US" sz="2400" b="0" dirty="0" err="1"/>
              <a:t>cuôi</a:t>
            </a:r>
            <a:r>
              <a:rPr lang="en-US" sz="2400" b="0" dirty="0"/>
              <a:t> submenu </a:t>
            </a:r>
            <a:r>
              <a:rPr lang="en-US" sz="2400" b="0" dirty="0" err="1"/>
              <a:t>cho</a:t>
            </a:r>
            <a:r>
              <a:rPr lang="en-US" sz="2400" b="0" dirty="0"/>
              <a:t> </a:t>
            </a:r>
            <a:r>
              <a:rPr lang="en-US" sz="2400" b="0" dirty="0" err="1" smtClean="0"/>
              <a:t>mỗi</a:t>
            </a:r>
            <a:r>
              <a:rPr lang="en-US" sz="2400" b="0" dirty="0" smtClean="0"/>
              <a:t> </a:t>
            </a:r>
            <a:r>
              <a:rPr lang="en-US" sz="2400" b="0" dirty="0" err="1" smtClean="0"/>
              <a:t>cửa</a:t>
            </a:r>
            <a:r>
              <a:rPr lang="en-US" sz="2400" b="0" dirty="0" smtClean="0"/>
              <a:t> </a:t>
            </a:r>
            <a:r>
              <a:rPr lang="en-US" sz="2400" b="0" dirty="0" err="1" smtClean="0"/>
              <a:t>sổ</a:t>
            </a:r>
            <a:r>
              <a:rPr lang="en-US" sz="2400" b="0" dirty="0" smtClean="0"/>
              <a:t> MDI Child</a:t>
            </a:r>
            <a:r>
              <a:rPr lang="en-US" sz="2400" b="0" dirty="0"/>
              <a:t>.</a:t>
            </a:r>
          </a:p>
          <a:p>
            <a:pPr marL="901700" lvl="1" indent="-358775" algn="just"/>
            <a:r>
              <a:rPr lang="fr-FR" sz="2400" b="0" dirty="0" err="1" smtClean="0"/>
              <a:t>Mỗi</a:t>
            </a:r>
            <a:r>
              <a:rPr lang="fr-FR" sz="2400" b="0" dirty="0" smtClean="0"/>
              <a:t> </a:t>
            </a:r>
            <a:r>
              <a:rPr lang="fr-FR" sz="2400" b="0" dirty="0"/>
              <a:t>MDI container </a:t>
            </a:r>
            <a:r>
              <a:rPr lang="fr-FR" sz="2400" b="0" dirty="0" err="1" smtClean="0"/>
              <a:t>đều</a:t>
            </a:r>
            <a:r>
              <a:rPr lang="fr-FR" sz="2400" b="0" dirty="0" smtClean="0"/>
              <a:t> </a:t>
            </a:r>
            <a:r>
              <a:rPr lang="fr-FR" sz="2400" b="0" dirty="0" err="1" smtClean="0"/>
              <a:t>hỗ</a:t>
            </a:r>
            <a:r>
              <a:rPr lang="fr-FR" sz="2400" b="0" dirty="0" smtClean="0"/>
              <a:t> </a:t>
            </a:r>
            <a:r>
              <a:rPr lang="fr-FR" sz="2400" b="0" dirty="0" err="1" smtClean="0"/>
              <a:t>trợ</a:t>
            </a:r>
            <a:r>
              <a:rPr lang="fr-FR" sz="2400" b="0" dirty="0" smtClean="0"/>
              <a:t> </a:t>
            </a:r>
            <a:r>
              <a:rPr lang="fr-FR" sz="2400" b="0" dirty="0" err="1"/>
              <a:t>hàm</a:t>
            </a:r>
            <a:r>
              <a:rPr lang="fr-FR" sz="2400" b="0" dirty="0"/>
              <a:t> </a:t>
            </a:r>
            <a:r>
              <a:rPr lang="fr-FR" sz="2400" b="0" dirty="0" err="1"/>
              <a:t>LayoutMdi</a:t>
            </a:r>
            <a:r>
              <a:rPr lang="fr-FR" sz="2400" b="0" dirty="0" smtClean="0"/>
              <a:t>() </a:t>
            </a:r>
            <a:r>
              <a:rPr lang="en-US" sz="2400" b="0" dirty="0" err="1" smtClean="0"/>
              <a:t>hàm</a:t>
            </a:r>
            <a:r>
              <a:rPr lang="en-US" sz="2400" b="0" dirty="0" smtClean="0"/>
              <a:t> </a:t>
            </a:r>
            <a:r>
              <a:rPr lang="en-US" sz="2400" b="0" dirty="0" err="1"/>
              <a:t>này</a:t>
            </a:r>
            <a:r>
              <a:rPr lang="en-US" sz="2400" b="0" dirty="0"/>
              <a:t> </a:t>
            </a:r>
            <a:r>
              <a:rPr lang="en-US" sz="2400" b="0" dirty="0" err="1" smtClean="0"/>
              <a:t>nhận</a:t>
            </a:r>
            <a:r>
              <a:rPr lang="en-US" sz="2400" b="0" dirty="0" smtClean="0"/>
              <a:t> </a:t>
            </a:r>
            <a:r>
              <a:rPr lang="en-US" sz="2400" b="0" dirty="0" err="1"/>
              <a:t>giá</a:t>
            </a:r>
            <a:r>
              <a:rPr lang="en-US" sz="2400" b="0" dirty="0"/>
              <a:t> </a:t>
            </a:r>
            <a:r>
              <a:rPr lang="en-US" sz="2400" b="0" dirty="0" err="1" smtClean="0"/>
              <a:t>trị</a:t>
            </a:r>
            <a:r>
              <a:rPr lang="en-US" sz="2400" b="0" dirty="0" smtClean="0"/>
              <a:t> </a:t>
            </a:r>
            <a:r>
              <a:rPr lang="en-US" sz="2400" b="0" dirty="0"/>
              <a:t>t Enumeration </a:t>
            </a:r>
            <a:r>
              <a:rPr lang="en-US" sz="2400" b="0" dirty="0" err="1" smtClean="0"/>
              <a:t>MdiLayout</a:t>
            </a:r>
            <a:r>
              <a:rPr lang="en-US" sz="2400" b="0" dirty="0" smtClean="0"/>
              <a:t> </a:t>
            </a:r>
            <a:r>
              <a:rPr lang="en-US" sz="2400" b="0" dirty="0" err="1" smtClean="0"/>
              <a:t>và</a:t>
            </a:r>
            <a:r>
              <a:rPr lang="en-US" sz="2400" b="0" dirty="0" smtClean="0"/>
              <a:t> </a:t>
            </a:r>
            <a:r>
              <a:rPr lang="en-US" sz="2400" b="0" dirty="0" err="1" smtClean="0"/>
              <a:t>sắp</a:t>
            </a:r>
            <a:r>
              <a:rPr lang="en-US" sz="2400" b="0" dirty="0" smtClean="0"/>
              <a:t> </a:t>
            </a:r>
            <a:r>
              <a:rPr lang="en-US" sz="2400" b="0" dirty="0" err="1" smtClean="0"/>
              <a:t>xếp</a:t>
            </a:r>
            <a:r>
              <a:rPr lang="en-US" sz="2400" b="0" dirty="0" smtClean="0"/>
              <a:t> </a:t>
            </a:r>
            <a:r>
              <a:rPr lang="en-US" sz="2400" b="0" dirty="0" err="1" smtClean="0"/>
              <a:t>tự</a:t>
            </a:r>
            <a:r>
              <a:rPr lang="en-US" sz="2400" b="0" dirty="0" smtClean="0"/>
              <a:t> </a:t>
            </a:r>
            <a:r>
              <a:rPr lang="en-US" sz="2400" b="0" dirty="0" err="1" smtClean="0"/>
              <a:t>động</a:t>
            </a:r>
            <a:r>
              <a:rPr lang="en-US" sz="2400" b="0" dirty="0" smtClean="0"/>
              <a:t> </a:t>
            </a:r>
            <a:r>
              <a:rPr lang="en-US" sz="2400" b="0" dirty="0" err="1"/>
              <a:t>các</a:t>
            </a:r>
            <a:r>
              <a:rPr lang="en-US" sz="2400" b="0" dirty="0"/>
              <a:t> </a:t>
            </a:r>
            <a:r>
              <a:rPr lang="en-US" sz="2400" b="0" dirty="0" err="1" smtClean="0"/>
              <a:t>cửa</a:t>
            </a:r>
            <a:r>
              <a:rPr lang="en-US" sz="2400" b="0" dirty="0" smtClean="0"/>
              <a:t> </a:t>
            </a:r>
            <a:r>
              <a:rPr lang="en-US" sz="2400" b="0" dirty="0" err="1" smtClean="0"/>
              <a:t>sổ</a:t>
            </a:r>
            <a:r>
              <a:rPr lang="en-US" sz="2400" b="0" dirty="0" smtClean="0"/>
              <a:t>.</a:t>
            </a:r>
            <a:endParaRPr lang="en-US" sz="2400" i="1" dirty="0">
              <a:solidFill>
                <a:srgbClr val="FF0000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DE7463-72C5-4BA8-A225-D879E7466B49}" type="slidenum">
              <a:rPr lang="en-US" smtClean="0"/>
              <a:pPr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14131669"/>
      </p:ext>
    </p:extLst>
  </p:cSld>
  <p:clrMapOvr>
    <a:masterClrMapping/>
  </p:clrMapOvr>
  <p:transition spd="med">
    <p:pull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0" hangingPunct="0"/>
            <a:r>
              <a:rPr lang="en-US" sz="2800">
                <a:solidFill>
                  <a:srgbClr val="FF0000"/>
                </a:solidFill>
              </a:rPr>
              <a:t>3</a:t>
            </a:r>
            <a:r>
              <a:rPr lang="en-US" sz="2800" smtClean="0">
                <a:solidFill>
                  <a:srgbClr val="FF0000"/>
                </a:solidFill>
              </a:rPr>
              <a:t>. MDI Form</a:t>
            </a:r>
            <a:endParaRPr lang="en-US" sz="2800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37362"/>
            <a:ext cx="8001000" cy="4258626"/>
          </a:xfrm>
        </p:spPr>
        <p:txBody>
          <a:bodyPr/>
          <a:lstStyle/>
          <a:p>
            <a:pPr marL="542925" indent="-542925" algn="just"/>
            <a:r>
              <a:rPr lang="en-US" sz="2400" b="0" dirty="0" smtClean="0"/>
              <a:t>Code </a:t>
            </a:r>
            <a:r>
              <a:rPr lang="vi-VN" sz="2400" b="0" dirty="0" smtClean="0"/>
              <a:t>s</a:t>
            </a:r>
            <a:r>
              <a:rPr lang="en-US" sz="2400" b="0" dirty="0" smtClean="0"/>
              <a:t>ắ</a:t>
            </a:r>
            <a:r>
              <a:rPr lang="vi-VN" sz="2400" b="0" dirty="0" smtClean="0"/>
              <a:t>p x</a:t>
            </a:r>
            <a:r>
              <a:rPr lang="en-US" sz="2400" b="0" dirty="0" smtClean="0"/>
              <a:t>ế</a:t>
            </a:r>
            <a:r>
              <a:rPr lang="vi-VN" sz="2400" b="0" dirty="0" smtClean="0"/>
              <a:t>p </a:t>
            </a:r>
            <a:r>
              <a:rPr lang="vi-VN" sz="2400" b="0" dirty="0"/>
              <a:t>theo </a:t>
            </a:r>
            <a:r>
              <a:rPr lang="vi-VN" sz="2400" b="0" dirty="0" smtClean="0"/>
              <a:t>ki</a:t>
            </a:r>
            <a:r>
              <a:rPr lang="en-US" sz="2400" b="0" dirty="0" smtClean="0"/>
              <a:t>ể</a:t>
            </a:r>
            <a:r>
              <a:rPr lang="vi-VN" sz="2400" b="0" dirty="0" smtClean="0"/>
              <a:t>u </a:t>
            </a:r>
            <a:r>
              <a:rPr lang="vi-VN" sz="2400" b="0" dirty="0"/>
              <a:t>Cascade</a:t>
            </a:r>
            <a:r>
              <a:rPr lang="en-US" sz="2400" b="0" dirty="0" smtClean="0"/>
              <a:t>.</a:t>
            </a:r>
          </a:p>
          <a:p>
            <a:pPr marL="542925" indent="-542925" algn="just"/>
            <a:endParaRPr lang="en-US" sz="2400" b="0" i="1" dirty="0">
              <a:solidFill>
                <a:srgbClr val="FF0000"/>
              </a:solidFill>
            </a:endParaRPr>
          </a:p>
          <a:p>
            <a:pPr marL="542925" indent="-542925" algn="just"/>
            <a:endParaRPr lang="en-US" sz="2400" b="0" i="1" dirty="0" smtClean="0">
              <a:solidFill>
                <a:srgbClr val="FF0000"/>
              </a:solidFill>
            </a:endParaRPr>
          </a:p>
          <a:p>
            <a:pPr marL="542925" indent="-542925" algn="just"/>
            <a:endParaRPr lang="en-US" sz="2400" b="0" i="1" dirty="0">
              <a:solidFill>
                <a:srgbClr val="FF0000"/>
              </a:solidFill>
            </a:endParaRPr>
          </a:p>
          <a:p>
            <a:pPr marL="542925" indent="-542925" algn="just"/>
            <a:endParaRPr lang="en-US" sz="2400" b="0" i="1" dirty="0" smtClean="0">
              <a:solidFill>
                <a:srgbClr val="FF0000"/>
              </a:solidFill>
            </a:endParaRPr>
          </a:p>
          <a:p>
            <a:pPr marL="542925" indent="-542925" algn="just"/>
            <a:r>
              <a:rPr lang="en-US" sz="2400" b="0" dirty="0"/>
              <a:t>Code </a:t>
            </a:r>
            <a:r>
              <a:rPr lang="vi-VN" sz="2400" b="0" dirty="0" smtClean="0"/>
              <a:t>s</a:t>
            </a:r>
            <a:r>
              <a:rPr lang="en-US" sz="2400" b="0" dirty="0"/>
              <a:t>ắ</a:t>
            </a:r>
            <a:r>
              <a:rPr lang="vi-VN" sz="2400" b="0" dirty="0"/>
              <a:t>p x</a:t>
            </a:r>
            <a:r>
              <a:rPr lang="en-US" sz="2400" b="0" dirty="0"/>
              <a:t>ế</a:t>
            </a:r>
            <a:r>
              <a:rPr lang="vi-VN" sz="2400" b="0" dirty="0"/>
              <a:t>p theo ki</a:t>
            </a:r>
            <a:r>
              <a:rPr lang="en-US" sz="2400" b="0" dirty="0"/>
              <a:t>ể</a:t>
            </a:r>
            <a:r>
              <a:rPr lang="vi-VN" sz="2400" b="0" dirty="0"/>
              <a:t>u </a:t>
            </a:r>
            <a:r>
              <a:rPr lang="en-US" sz="2400" b="0" dirty="0" err="1" smtClean="0"/>
              <a:t>TileHorizontal</a:t>
            </a:r>
            <a:r>
              <a:rPr lang="en-US" sz="2400" b="0" dirty="0" smtClean="0"/>
              <a:t>.</a:t>
            </a:r>
            <a:endParaRPr lang="en-US" sz="2400" b="0" i="1" dirty="0">
              <a:solidFill>
                <a:srgbClr val="FF0000"/>
              </a:solidFill>
            </a:endParaRPr>
          </a:p>
          <a:p>
            <a:pPr marL="0" indent="0" algn="just">
              <a:buNone/>
            </a:pPr>
            <a:endParaRPr lang="en-US" sz="2400" b="0" i="1" dirty="0">
              <a:solidFill>
                <a:srgbClr val="FF0000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DE7463-72C5-4BA8-A225-D879E7466B49}" type="slidenum">
              <a:rPr lang="en-US" smtClean="0"/>
              <a:pPr/>
              <a:t>13</a:t>
            </a:fld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6800" y="2239891"/>
            <a:ext cx="6019800" cy="167789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6800" y="4756726"/>
            <a:ext cx="5671930" cy="17030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1011839"/>
      </p:ext>
    </p:extLst>
  </p:cSld>
  <p:clrMapOvr>
    <a:masterClrMapping/>
  </p:clrMapOvr>
  <p:transition spd="med">
    <p:pull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0" hangingPunct="0"/>
            <a:r>
              <a:rPr lang="en-US" sz="2800">
                <a:solidFill>
                  <a:srgbClr val="FF0000"/>
                </a:solidFill>
              </a:rPr>
              <a:t>3</a:t>
            </a:r>
            <a:r>
              <a:rPr lang="en-US" sz="2800" smtClean="0">
                <a:solidFill>
                  <a:srgbClr val="FF0000"/>
                </a:solidFill>
              </a:rPr>
              <a:t>. MDI Form</a:t>
            </a:r>
            <a:endParaRPr lang="en-US" sz="2800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05000"/>
            <a:ext cx="8001000" cy="4090988"/>
          </a:xfrm>
        </p:spPr>
        <p:txBody>
          <a:bodyPr/>
          <a:lstStyle/>
          <a:p>
            <a:pPr marL="542925" indent="-542925"/>
            <a:r>
              <a:rPr lang="en-US" sz="2400" b="0" dirty="0"/>
              <a:t>Code </a:t>
            </a:r>
            <a:r>
              <a:rPr lang="en-US" sz="2400" b="0" dirty="0" err="1"/>
              <a:t>thu</a:t>
            </a:r>
            <a:r>
              <a:rPr lang="en-US" sz="2400" b="0" dirty="0"/>
              <a:t> </a:t>
            </a:r>
            <a:r>
              <a:rPr lang="en-US" sz="2400" b="0" dirty="0" err="1" smtClean="0"/>
              <a:t>nhỏ</a:t>
            </a:r>
            <a:r>
              <a:rPr lang="en-US" sz="2400" b="0" dirty="0" smtClean="0"/>
              <a:t> </a:t>
            </a:r>
            <a:r>
              <a:rPr lang="it-IT" sz="2400" b="0" dirty="0" smtClean="0"/>
              <a:t>tất cả </a:t>
            </a:r>
            <a:r>
              <a:rPr lang="it-IT" sz="2400" b="0" dirty="0"/>
              <a:t>các </a:t>
            </a:r>
            <a:r>
              <a:rPr lang="it-IT" sz="2400" b="0" dirty="0" smtClean="0"/>
              <a:t>cửa sổ </a:t>
            </a:r>
            <a:r>
              <a:rPr lang="it-IT" sz="2400" b="0" dirty="0"/>
              <a:t>đang </a:t>
            </a:r>
            <a:r>
              <a:rPr lang="it-IT" sz="2400" b="0" dirty="0" smtClean="0"/>
              <a:t>mở</a:t>
            </a:r>
            <a:r>
              <a:rPr lang="en-US" sz="2400" b="0" dirty="0" smtClean="0"/>
              <a:t>.</a:t>
            </a:r>
          </a:p>
          <a:p>
            <a:pPr marL="542925" indent="-542925" algn="just"/>
            <a:endParaRPr lang="en-US" sz="2400" b="0" i="1" dirty="0">
              <a:solidFill>
                <a:srgbClr val="FF0000"/>
              </a:solidFill>
            </a:endParaRPr>
          </a:p>
          <a:p>
            <a:pPr marL="542925" indent="-542925" algn="just"/>
            <a:endParaRPr lang="en-US" sz="2400" b="0" i="1" dirty="0" smtClean="0">
              <a:solidFill>
                <a:srgbClr val="FF0000"/>
              </a:solidFill>
            </a:endParaRPr>
          </a:p>
          <a:p>
            <a:pPr marL="542925" indent="-542925" algn="just"/>
            <a:endParaRPr lang="en-US" sz="2400" b="0" i="1" dirty="0">
              <a:solidFill>
                <a:srgbClr val="FF0000"/>
              </a:solidFill>
            </a:endParaRPr>
          </a:p>
          <a:p>
            <a:pPr marL="0" indent="0" algn="just">
              <a:buNone/>
            </a:pPr>
            <a:endParaRPr lang="en-US" sz="2400" b="0" i="1" dirty="0" smtClean="0">
              <a:solidFill>
                <a:srgbClr val="FF0000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DE7463-72C5-4BA8-A225-D879E7466B49}" type="slidenum">
              <a:rPr lang="en-US" smtClean="0"/>
              <a:pPr/>
              <a:t>14</a:t>
            </a:fld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5400" y="2798887"/>
            <a:ext cx="5091545" cy="228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689930"/>
      </p:ext>
    </p:extLst>
  </p:cSld>
  <p:clrMapOvr>
    <a:masterClrMapping/>
  </p:clrMapOvr>
  <p:transition spd="med">
    <p:pull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0" hangingPunct="0"/>
            <a:r>
              <a:rPr lang="en-US" sz="2800">
                <a:solidFill>
                  <a:srgbClr val="FF0000"/>
                </a:solidFill>
              </a:rPr>
              <a:t>4</a:t>
            </a:r>
            <a:r>
              <a:rPr lang="en-US" sz="2800" smtClean="0">
                <a:solidFill>
                  <a:srgbClr val="FF0000"/>
                </a:solidFill>
              </a:rPr>
              <a:t>. Demo MDI Form</a:t>
            </a:r>
            <a:endParaRPr lang="en-US" sz="2800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37360"/>
            <a:ext cx="8001000" cy="4258627"/>
          </a:xfrm>
        </p:spPr>
        <p:txBody>
          <a:bodyPr/>
          <a:lstStyle/>
          <a:p>
            <a:pPr marL="542925" indent="-542925" algn="just"/>
            <a:r>
              <a:rPr lang="en-US" sz="2400" dirty="0" err="1"/>
              <a:t>Xây</a:t>
            </a:r>
            <a:r>
              <a:rPr lang="en-US" sz="2400" dirty="0"/>
              <a:t> </a:t>
            </a:r>
            <a:r>
              <a:rPr lang="en-US" sz="2400" dirty="0" err="1"/>
              <a:t>dựng</a:t>
            </a:r>
            <a:r>
              <a:rPr lang="en-US" sz="2400" dirty="0"/>
              <a:t> </a:t>
            </a:r>
            <a:r>
              <a:rPr lang="en-US" sz="2400" dirty="0" err="1"/>
              <a:t>ứng</a:t>
            </a:r>
            <a:r>
              <a:rPr lang="en-US" sz="2400" dirty="0"/>
              <a:t> </a:t>
            </a:r>
            <a:r>
              <a:rPr lang="en-US" sz="2400" dirty="0" err="1"/>
              <a:t>dụng</a:t>
            </a:r>
            <a:r>
              <a:rPr lang="en-US" sz="2400" dirty="0"/>
              <a:t> </a:t>
            </a:r>
            <a:r>
              <a:rPr lang="en-US" sz="2400" dirty="0" err="1"/>
              <a:t>xem</a:t>
            </a:r>
            <a:r>
              <a:rPr lang="en-US" sz="2400" dirty="0"/>
              <a:t> </a:t>
            </a:r>
            <a:r>
              <a:rPr lang="en-US" sz="2400" dirty="0" err="1"/>
              <a:t>hình</a:t>
            </a:r>
            <a:r>
              <a:rPr lang="en-US" sz="2400" dirty="0"/>
              <a:t> </a:t>
            </a:r>
            <a:r>
              <a:rPr lang="en-US" sz="2400" dirty="0" err="1"/>
              <a:t>như</a:t>
            </a:r>
            <a:r>
              <a:rPr lang="en-US" sz="2400" dirty="0"/>
              <a:t> </a:t>
            </a:r>
            <a:r>
              <a:rPr lang="en-US" sz="2400" dirty="0" err="1"/>
              <a:t>hình</a:t>
            </a:r>
            <a:r>
              <a:rPr lang="en-US" sz="2400" dirty="0"/>
              <a:t> </a:t>
            </a:r>
            <a:r>
              <a:rPr lang="en-US" sz="2400" dirty="0" err="1"/>
              <a:t>sau</a:t>
            </a:r>
            <a:r>
              <a:rPr lang="en-US" sz="2400" b="0" dirty="0" smtClean="0"/>
              <a:t>.</a:t>
            </a:r>
            <a:endParaRPr lang="en-US" sz="2400" i="1" dirty="0">
              <a:solidFill>
                <a:srgbClr val="FF0000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DE7463-72C5-4BA8-A225-D879E7466B49}" type="slidenum">
              <a:rPr lang="en-US" smtClean="0"/>
              <a:pPr/>
              <a:t>15</a:t>
            </a:fld>
            <a:endParaRPr lang="en-US" dirty="0"/>
          </a:p>
        </p:txBody>
      </p:sp>
      <p:pic>
        <p:nvPicPr>
          <p:cNvPr id="6" name="Picture 5"/>
          <p:cNvPicPr/>
          <p:nvPr/>
        </p:nvPicPr>
        <p:blipFill>
          <a:blip r:embed="rId2"/>
          <a:stretch>
            <a:fillRect/>
          </a:stretch>
        </p:blipFill>
        <p:spPr>
          <a:xfrm>
            <a:off x="1624647" y="2492057"/>
            <a:ext cx="5940425" cy="34912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4662616"/>
      </p:ext>
    </p:extLst>
  </p:cSld>
  <p:clrMapOvr>
    <a:masterClrMapping/>
  </p:clrMapOvr>
  <p:transition spd="med">
    <p:pull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0" hangingPunct="0"/>
            <a:r>
              <a:rPr lang="en-US" sz="2800">
                <a:solidFill>
                  <a:srgbClr val="FF0000"/>
                </a:solidFill>
              </a:rPr>
              <a:t>4</a:t>
            </a:r>
            <a:r>
              <a:rPr lang="en-US" sz="2800" smtClean="0">
                <a:solidFill>
                  <a:srgbClr val="FF0000"/>
                </a:solidFill>
              </a:rPr>
              <a:t>. Demo MDI Form</a:t>
            </a:r>
            <a:endParaRPr lang="en-US" sz="2800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12106"/>
            <a:ext cx="8001000" cy="4383882"/>
          </a:xfrm>
        </p:spPr>
        <p:txBody>
          <a:bodyPr/>
          <a:lstStyle/>
          <a:p>
            <a:pPr marL="542925" indent="-542925" algn="just"/>
            <a:r>
              <a:rPr lang="en-US" sz="2400" dirty="0" err="1" smtClean="0"/>
              <a:t>Ứng</a:t>
            </a:r>
            <a:r>
              <a:rPr lang="en-US" sz="2400" dirty="0" smtClean="0"/>
              <a:t> </a:t>
            </a:r>
            <a:r>
              <a:rPr lang="en-US" sz="2400" dirty="0" err="1" smtClean="0"/>
              <a:t>dụng</a:t>
            </a:r>
            <a:r>
              <a:rPr lang="en-US" sz="2400" dirty="0" smtClean="0"/>
              <a:t> </a:t>
            </a:r>
            <a:r>
              <a:rPr lang="en-US" sz="2400" dirty="0" err="1" smtClean="0"/>
              <a:t>có</a:t>
            </a:r>
            <a:r>
              <a:rPr lang="en-US" sz="2400" dirty="0" smtClean="0"/>
              <a:t> </a:t>
            </a:r>
            <a:r>
              <a:rPr lang="en-US" sz="2400" dirty="0" err="1" smtClean="0"/>
              <a:t>các</a:t>
            </a:r>
            <a:r>
              <a:rPr lang="en-US" sz="2400" dirty="0" smtClean="0"/>
              <a:t> </a:t>
            </a:r>
            <a:r>
              <a:rPr lang="en-US" sz="2400" dirty="0" err="1" smtClean="0"/>
              <a:t>chức</a:t>
            </a:r>
            <a:r>
              <a:rPr lang="en-US" sz="2400" dirty="0" smtClean="0"/>
              <a:t> </a:t>
            </a:r>
            <a:r>
              <a:rPr lang="en-US" sz="2400" dirty="0" err="1" smtClean="0"/>
              <a:t>năng</a:t>
            </a:r>
            <a:r>
              <a:rPr lang="en-US" sz="2400" dirty="0" smtClean="0"/>
              <a:t> </a:t>
            </a:r>
            <a:r>
              <a:rPr lang="en-US" sz="2400" dirty="0" err="1" smtClean="0"/>
              <a:t>như</a:t>
            </a:r>
            <a:r>
              <a:rPr lang="en-US" sz="2400" dirty="0" smtClean="0"/>
              <a:t> </a:t>
            </a:r>
            <a:r>
              <a:rPr lang="en-US" sz="2400" dirty="0" err="1" smtClean="0"/>
              <a:t>sau</a:t>
            </a:r>
            <a:r>
              <a:rPr lang="en-US" sz="2400" dirty="0" smtClean="0"/>
              <a:t>:</a:t>
            </a:r>
            <a:endParaRPr lang="en-US" sz="2400" i="1" dirty="0">
              <a:solidFill>
                <a:srgbClr val="FF0000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DE7463-72C5-4BA8-A225-D879E7466B49}" type="slidenum">
              <a:rPr lang="en-US" smtClean="0"/>
              <a:pPr/>
              <a:t>16</a:t>
            </a:fld>
            <a:endParaRPr lang="en-US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1143000" y="1612106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77275955"/>
              </p:ext>
            </p:extLst>
          </p:nvPr>
        </p:nvGraphicFramePr>
        <p:xfrm>
          <a:off x="1066800" y="2238375"/>
          <a:ext cx="4000500" cy="2000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9" name="Bitmap Image" r:id="rId3" imgW="4001058" imgH="2000000" progId="Paint.Picture">
                  <p:embed/>
                </p:oleObj>
              </mc:Choice>
              <mc:Fallback>
                <p:oleObj name="Bitmap Image" r:id="rId3" imgW="4001058" imgH="2000000" progId="Paint.Picture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66800" y="2238375"/>
                        <a:ext cx="4000500" cy="20002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Rectangle 4"/>
          <p:cNvSpPr>
            <a:spLocks noChangeArrowheads="1"/>
          </p:cNvSpPr>
          <p:nvPr/>
        </p:nvSpPr>
        <p:spPr bwMode="auto">
          <a:xfrm>
            <a:off x="3581400" y="250983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29831784"/>
              </p:ext>
            </p:extLst>
          </p:nvPr>
        </p:nvGraphicFramePr>
        <p:xfrm>
          <a:off x="4733925" y="2859336"/>
          <a:ext cx="4057650" cy="3600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0" name="Bitmap Image" r:id="rId5" imgW="4057143" imgH="3600000" progId="Paint.Picture">
                  <p:embed/>
                </p:oleObj>
              </mc:Choice>
              <mc:Fallback>
                <p:oleObj name="Bitmap Image" r:id="rId5" imgW="4057143" imgH="3600000" progId="Paint.Picture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33925" y="2859336"/>
                        <a:ext cx="4057650" cy="36004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911604550"/>
      </p:ext>
    </p:extLst>
  </p:cSld>
  <p:clrMapOvr>
    <a:masterClrMapping/>
  </p:clrMapOvr>
  <p:transition spd="med">
    <p:pull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2960" y="1066800"/>
            <a:ext cx="7543800" cy="670561"/>
          </a:xfrm>
        </p:spPr>
        <p:txBody>
          <a:bodyPr/>
          <a:lstStyle/>
          <a:p>
            <a:pPr eaLnBrk="0" hangingPunct="0"/>
            <a:r>
              <a:rPr lang="en-US" sz="2800" dirty="0">
                <a:solidFill>
                  <a:srgbClr val="FF0000"/>
                </a:solidFill>
              </a:rPr>
              <a:t>5</a:t>
            </a:r>
            <a:r>
              <a:rPr lang="en-US" sz="2800" dirty="0" smtClean="0">
                <a:solidFill>
                  <a:srgbClr val="FF0000"/>
                </a:solidFill>
              </a:rPr>
              <a:t>. </a:t>
            </a:r>
            <a:r>
              <a:rPr lang="en-US" sz="2800" dirty="0" err="1" smtClean="0">
                <a:solidFill>
                  <a:srgbClr val="FF0000"/>
                </a:solidFill>
              </a:rPr>
              <a:t>Bài</a:t>
            </a:r>
            <a:r>
              <a:rPr lang="en-US" sz="2800" dirty="0" smtClean="0">
                <a:solidFill>
                  <a:srgbClr val="FF0000"/>
                </a:solidFill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</a:rPr>
              <a:t>tập</a:t>
            </a:r>
            <a:r>
              <a:rPr lang="en-US" sz="2800" dirty="0" smtClean="0">
                <a:solidFill>
                  <a:srgbClr val="FF0000"/>
                </a:solidFill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</a:rPr>
              <a:t>thực</a:t>
            </a:r>
            <a:r>
              <a:rPr lang="en-US" sz="2800" dirty="0" smtClean="0">
                <a:solidFill>
                  <a:srgbClr val="FF0000"/>
                </a:solidFill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</a:rPr>
              <a:t>hành</a:t>
            </a:r>
            <a:endParaRPr lang="en-US" sz="2800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133600"/>
            <a:ext cx="8001000" cy="3862388"/>
          </a:xfrm>
        </p:spPr>
        <p:txBody>
          <a:bodyPr/>
          <a:lstStyle/>
          <a:p>
            <a:pPr marL="542925" indent="-542925"/>
            <a:r>
              <a:rPr lang="en-US" b="0" dirty="0" err="1" smtClean="0"/>
              <a:t>Hướng</a:t>
            </a:r>
            <a:r>
              <a:rPr lang="en-US" b="0" dirty="0" smtClean="0"/>
              <a:t> </a:t>
            </a:r>
            <a:r>
              <a:rPr lang="en-US" b="0" dirty="0" err="1" smtClean="0"/>
              <a:t>dẫn</a:t>
            </a:r>
            <a:r>
              <a:rPr lang="en-US" b="0" dirty="0" smtClean="0"/>
              <a:t> </a:t>
            </a:r>
            <a:r>
              <a:rPr lang="en-US" b="0" dirty="0" err="1" smtClean="0"/>
              <a:t>bài</a:t>
            </a:r>
            <a:r>
              <a:rPr lang="en-US" b="0" dirty="0" smtClean="0"/>
              <a:t> </a:t>
            </a:r>
            <a:r>
              <a:rPr lang="en-US" b="0" dirty="0" err="1" smtClean="0"/>
              <a:t>tập</a:t>
            </a:r>
            <a:r>
              <a:rPr lang="en-US" b="0" dirty="0" smtClean="0"/>
              <a:t> </a:t>
            </a:r>
            <a:r>
              <a:rPr lang="en-US" b="0" dirty="0" err="1" smtClean="0"/>
              <a:t>thực</a:t>
            </a:r>
            <a:r>
              <a:rPr lang="en-US" b="0" dirty="0" smtClean="0"/>
              <a:t> </a:t>
            </a:r>
            <a:r>
              <a:rPr lang="en-US" b="0" dirty="0" err="1" smtClean="0"/>
              <a:t>hành</a:t>
            </a:r>
            <a:r>
              <a:rPr lang="en-US" b="0" dirty="0" smtClean="0"/>
              <a:t> </a:t>
            </a:r>
            <a:r>
              <a:rPr lang="en-US" b="0" dirty="0" err="1" smtClean="0"/>
              <a:t>chương</a:t>
            </a:r>
            <a:r>
              <a:rPr lang="en-US" b="0" smtClean="0"/>
              <a:t> </a:t>
            </a:r>
            <a:r>
              <a:rPr lang="en-US" b="0" smtClean="0"/>
              <a:t>2.</a:t>
            </a:r>
            <a:endParaRPr lang="en-US" i="1" dirty="0">
              <a:solidFill>
                <a:srgbClr val="FF0000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DE7463-72C5-4BA8-A225-D879E7466B49}" type="slidenum">
              <a:rPr lang="en-US" smtClean="0"/>
              <a:pPr/>
              <a:t>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01432402"/>
      </p:ext>
    </p:extLst>
  </p:cSld>
  <p:clrMapOvr>
    <a:masterClrMapping/>
  </p:clrMapOvr>
  <p:transition spd="med">
    <p:pull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sz="2400" dirty="0" err="1" smtClean="0">
                <a:solidFill>
                  <a:srgbClr val="0070C0"/>
                </a:solidFill>
              </a:rPr>
              <a:t>Mục</a:t>
            </a:r>
            <a:r>
              <a:rPr lang="en-US" sz="2400" dirty="0" smtClean="0">
                <a:solidFill>
                  <a:srgbClr val="0070C0"/>
                </a:solidFill>
              </a:rPr>
              <a:t> </a:t>
            </a:r>
            <a:r>
              <a:rPr lang="en-US" sz="2400" dirty="0" err="1" smtClean="0">
                <a:solidFill>
                  <a:srgbClr val="0070C0"/>
                </a:solidFill>
              </a:rPr>
              <a:t>tiêu</a:t>
            </a:r>
            <a:endParaRPr lang="en-US" sz="2400" dirty="0">
              <a:solidFill>
                <a:srgbClr val="0070C0"/>
              </a:solidFill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8229600" y="6434138"/>
            <a:ext cx="457200" cy="347662"/>
          </a:xfrm>
        </p:spPr>
        <p:txBody>
          <a:bodyPr/>
          <a:lstStyle/>
          <a:p>
            <a:fld id="{7ADE7463-72C5-4BA8-A225-D879E7466B49}" type="slidenum">
              <a:rPr lang="en-US" smtClean="0"/>
              <a:pPr/>
              <a:t>2</a:t>
            </a:fld>
            <a:endParaRPr lang="en-US" dirty="0"/>
          </a:p>
        </p:txBody>
      </p:sp>
      <p:sp>
        <p:nvSpPr>
          <p:cNvPr id="87088" name="AutoShape 48"/>
          <p:cNvSpPr>
            <a:spLocks noChangeArrowheads="1"/>
          </p:cNvSpPr>
          <p:nvPr/>
        </p:nvSpPr>
        <p:spPr bwMode="gray">
          <a:xfrm>
            <a:off x="1601427" y="1086379"/>
            <a:ext cx="6247172" cy="660400"/>
          </a:xfrm>
          <a:prstGeom prst="roundRect">
            <a:avLst>
              <a:gd name="adj" fmla="val 16667"/>
            </a:avLst>
          </a:prstGeom>
          <a:solidFill>
            <a:schemeClr val="accent1">
              <a:lumMod val="75000"/>
            </a:schemeClr>
          </a:solidFill>
          <a:ln w="12700" algn="ctr">
            <a:solidFill>
              <a:schemeClr val="bg1"/>
            </a:solidFill>
            <a:round/>
            <a:headEnd/>
            <a:tailEnd/>
          </a:ln>
          <a:effectLst>
            <a:outerShdw dist="99190" dir="2388334" algn="ctr" rotWithShape="0">
              <a:srgbClr val="333333">
                <a:alpha val="50000"/>
              </a:srgbClr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87089" name="AutoShape 49"/>
          <p:cNvSpPr>
            <a:spLocks noChangeArrowheads="1"/>
          </p:cNvSpPr>
          <p:nvPr/>
        </p:nvSpPr>
        <p:spPr bwMode="gray">
          <a:xfrm>
            <a:off x="1066798" y="914400"/>
            <a:ext cx="1038322" cy="990600"/>
          </a:xfrm>
          <a:prstGeom prst="diamond">
            <a:avLst/>
          </a:prstGeom>
          <a:solidFill>
            <a:schemeClr val="accent1"/>
          </a:solidFill>
          <a:ln w="25400" algn="ctr">
            <a:solidFill>
              <a:schemeClr val="bg1"/>
            </a:solidFill>
            <a:miter lim="800000"/>
            <a:headEnd/>
            <a:tailEnd/>
          </a:ln>
          <a:effectLst>
            <a:outerShdw dist="63500" dir="2212194" algn="ctr" rotWithShape="0">
              <a:srgbClr val="333333">
                <a:alpha val="50000"/>
              </a:srgbClr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87090" name="Text Box 50"/>
          <p:cNvSpPr txBox="1">
            <a:spLocks noChangeArrowheads="1"/>
          </p:cNvSpPr>
          <p:nvPr/>
        </p:nvSpPr>
        <p:spPr bwMode="gray">
          <a:xfrm>
            <a:off x="2245208" y="1166636"/>
            <a:ext cx="5552553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bg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eaLnBrk="0" hangingPunct="0"/>
            <a:r>
              <a:rPr lang="en-US" sz="2400" b="1" smtClean="0">
                <a:solidFill>
                  <a:schemeClr val="bg1"/>
                </a:solidFill>
              </a:rPr>
              <a:t>Giới thiệu</a:t>
            </a:r>
            <a:endParaRPr lang="en-US" sz="2400" b="1" dirty="0">
              <a:solidFill>
                <a:schemeClr val="bg1"/>
              </a:solidFill>
            </a:endParaRPr>
          </a:p>
        </p:txBody>
      </p:sp>
      <p:sp>
        <p:nvSpPr>
          <p:cNvPr id="87091" name="Text Box 51"/>
          <p:cNvSpPr txBox="1">
            <a:spLocks noChangeArrowheads="1"/>
          </p:cNvSpPr>
          <p:nvPr/>
        </p:nvSpPr>
        <p:spPr bwMode="gray">
          <a:xfrm>
            <a:off x="1248165" y="1143000"/>
            <a:ext cx="809235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bg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92457" dir="9843276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 eaLnBrk="0" hangingPunct="0"/>
            <a:r>
              <a:rPr lang="en-US" sz="2400" b="1" smtClean="0">
                <a:solidFill>
                  <a:schemeClr val="bg1"/>
                </a:solidFill>
              </a:rPr>
              <a:t>1.</a:t>
            </a:r>
            <a:endParaRPr lang="en-US" sz="2400" b="1" dirty="0">
              <a:solidFill>
                <a:schemeClr val="bg1"/>
              </a:solidFill>
            </a:endParaRPr>
          </a:p>
        </p:txBody>
      </p:sp>
      <p:sp>
        <p:nvSpPr>
          <p:cNvPr id="87093" name="AutoShape 53"/>
          <p:cNvSpPr>
            <a:spLocks noChangeArrowheads="1"/>
          </p:cNvSpPr>
          <p:nvPr/>
        </p:nvSpPr>
        <p:spPr bwMode="gray">
          <a:xfrm>
            <a:off x="1601427" y="2153179"/>
            <a:ext cx="6247171" cy="660400"/>
          </a:xfrm>
          <a:prstGeom prst="roundRect">
            <a:avLst>
              <a:gd name="adj" fmla="val 16667"/>
            </a:avLst>
          </a:prstGeom>
          <a:solidFill>
            <a:srgbClr val="00B050"/>
          </a:solidFill>
          <a:ln w="12700" algn="ctr">
            <a:solidFill>
              <a:schemeClr val="bg1"/>
            </a:solidFill>
            <a:round/>
            <a:headEnd/>
            <a:tailEnd/>
          </a:ln>
          <a:effectLst>
            <a:outerShdw dist="99190" dir="2388334" algn="ctr" rotWithShape="0">
              <a:srgbClr val="333333">
                <a:alpha val="50000"/>
              </a:srgbClr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87094" name="AutoShape 54"/>
          <p:cNvSpPr>
            <a:spLocks noChangeArrowheads="1"/>
          </p:cNvSpPr>
          <p:nvPr/>
        </p:nvSpPr>
        <p:spPr bwMode="gray">
          <a:xfrm>
            <a:off x="1066798" y="1981200"/>
            <a:ext cx="1038322" cy="990600"/>
          </a:xfrm>
          <a:prstGeom prst="diamond">
            <a:avLst/>
          </a:prstGeom>
          <a:solidFill>
            <a:srgbClr val="00B050"/>
          </a:solidFill>
          <a:ln w="25400" algn="ctr">
            <a:solidFill>
              <a:schemeClr val="bg1"/>
            </a:solidFill>
            <a:miter lim="800000"/>
            <a:headEnd/>
            <a:tailEnd/>
          </a:ln>
          <a:effectLst>
            <a:outerShdw dist="63500" dir="2212194" algn="ctr" rotWithShape="0">
              <a:srgbClr val="333333">
                <a:alpha val="50000"/>
              </a:srgbClr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87095" name="Text Box 55"/>
          <p:cNvSpPr txBox="1">
            <a:spLocks noChangeArrowheads="1"/>
          </p:cNvSpPr>
          <p:nvPr/>
        </p:nvSpPr>
        <p:spPr bwMode="gray">
          <a:xfrm>
            <a:off x="2245208" y="2233436"/>
            <a:ext cx="5552553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bg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eaLnBrk="0" hangingPunct="0"/>
            <a:r>
              <a:rPr lang="en-US" sz="2400" b="1" smtClean="0">
                <a:solidFill>
                  <a:schemeClr val="bg1"/>
                </a:solidFill>
              </a:rPr>
              <a:t>SDI Form</a:t>
            </a:r>
          </a:p>
        </p:txBody>
      </p:sp>
      <p:sp>
        <p:nvSpPr>
          <p:cNvPr id="87096" name="Text Box 56"/>
          <p:cNvSpPr txBox="1">
            <a:spLocks noChangeArrowheads="1"/>
          </p:cNvSpPr>
          <p:nvPr/>
        </p:nvSpPr>
        <p:spPr bwMode="gray">
          <a:xfrm>
            <a:off x="1248165" y="2235729"/>
            <a:ext cx="704067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bg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92457" dir="9843276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 eaLnBrk="0" hangingPunct="0"/>
            <a:r>
              <a:rPr lang="en-US" sz="2400" b="1" smtClean="0">
                <a:solidFill>
                  <a:schemeClr val="bg1"/>
                </a:solidFill>
              </a:rPr>
              <a:t>2.</a:t>
            </a:r>
            <a:endParaRPr lang="en-US" sz="2400" b="1" dirty="0">
              <a:solidFill>
                <a:schemeClr val="bg1"/>
              </a:solidFill>
            </a:endParaRPr>
          </a:p>
        </p:txBody>
      </p:sp>
      <p:sp>
        <p:nvSpPr>
          <p:cNvPr id="87098" name="AutoShape 58"/>
          <p:cNvSpPr>
            <a:spLocks noChangeArrowheads="1"/>
          </p:cNvSpPr>
          <p:nvPr/>
        </p:nvSpPr>
        <p:spPr bwMode="gray">
          <a:xfrm>
            <a:off x="1601427" y="3219979"/>
            <a:ext cx="6247171" cy="660400"/>
          </a:xfrm>
          <a:prstGeom prst="roundRect">
            <a:avLst>
              <a:gd name="adj" fmla="val 16667"/>
            </a:avLst>
          </a:prstGeom>
          <a:solidFill>
            <a:srgbClr val="FFC000"/>
          </a:solidFill>
          <a:ln w="12700" algn="ctr">
            <a:solidFill>
              <a:schemeClr val="bg1"/>
            </a:solidFill>
            <a:round/>
            <a:headEnd/>
            <a:tailEnd/>
          </a:ln>
          <a:effectLst>
            <a:outerShdw dist="99190" dir="2388334" algn="ctr" rotWithShape="0">
              <a:srgbClr val="333333">
                <a:alpha val="50000"/>
              </a:srgbClr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87099" name="AutoShape 59"/>
          <p:cNvSpPr>
            <a:spLocks noChangeArrowheads="1"/>
          </p:cNvSpPr>
          <p:nvPr/>
        </p:nvSpPr>
        <p:spPr bwMode="gray">
          <a:xfrm>
            <a:off x="1066798" y="3048000"/>
            <a:ext cx="1038322" cy="990600"/>
          </a:xfrm>
          <a:prstGeom prst="diamond">
            <a:avLst/>
          </a:prstGeom>
          <a:solidFill>
            <a:srgbClr val="FFC000"/>
          </a:solidFill>
          <a:ln w="25400" algn="ctr">
            <a:solidFill>
              <a:schemeClr val="bg1"/>
            </a:solidFill>
            <a:miter lim="800000"/>
            <a:headEnd/>
            <a:tailEnd/>
          </a:ln>
          <a:effectLst>
            <a:outerShdw dist="63500" dir="2212194" algn="ctr" rotWithShape="0">
              <a:srgbClr val="333333">
                <a:alpha val="50000"/>
              </a:srgbClr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87100" name="Text Box 60"/>
          <p:cNvSpPr txBox="1">
            <a:spLocks noChangeArrowheads="1"/>
          </p:cNvSpPr>
          <p:nvPr/>
        </p:nvSpPr>
        <p:spPr bwMode="gray">
          <a:xfrm>
            <a:off x="2245208" y="3300236"/>
            <a:ext cx="5552553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bg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eaLnBrk="0" hangingPunct="0"/>
            <a:r>
              <a:rPr lang="en-US" sz="2400" b="1" smtClean="0">
                <a:solidFill>
                  <a:schemeClr val="bg1"/>
                </a:solidFill>
              </a:rPr>
              <a:t>MDI form</a:t>
            </a:r>
            <a:endParaRPr lang="en-US" sz="2400" b="1" dirty="0">
              <a:solidFill>
                <a:schemeClr val="bg1"/>
              </a:solidFill>
            </a:endParaRPr>
          </a:p>
        </p:txBody>
      </p:sp>
      <p:sp>
        <p:nvSpPr>
          <p:cNvPr id="87101" name="Text Box 61"/>
          <p:cNvSpPr txBox="1">
            <a:spLocks noChangeArrowheads="1"/>
          </p:cNvSpPr>
          <p:nvPr/>
        </p:nvSpPr>
        <p:spPr bwMode="gray">
          <a:xfrm>
            <a:off x="1248165" y="3302529"/>
            <a:ext cx="704067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bg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92457" dir="9843276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 eaLnBrk="0" hangingPunct="0"/>
            <a:r>
              <a:rPr lang="en-US" sz="2400" b="1" smtClean="0">
                <a:solidFill>
                  <a:schemeClr val="bg1"/>
                </a:solidFill>
              </a:rPr>
              <a:t>3.</a:t>
            </a:r>
            <a:endParaRPr lang="en-US" sz="2400" b="1" dirty="0">
              <a:solidFill>
                <a:schemeClr val="bg1"/>
              </a:solidFill>
            </a:endParaRPr>
          </a:p>
        </p:txBody>
      </p:sp>
      <p:sp>
        <p:nvSpPr>
          <p:cNvPr id="29" name="AutoShape 48"/>
          <p:cNvSpPr>
            <a:spLocks noChangeArrowheads="1"/>
          </p:cNvSpPr>
          <p:nvPr/>
        </p:nvSpPr>
        <p:spPr bwMode="gray">
          <a:xfrm>
            <a:off x="1601428" y="4286779"/>
            <a:ext cx="6247172" cy="660400"/>
          </a:xfrm>
          <a:prstGeom prst="roundRect">
            <a:avLst>
              <a:gd name="adj" fmla="val 16667"/>
            </a:avLst>
          </a:prstGeom>
          <a:solidFill>
            <a:schemeClr val="tx1">
              <a:lumMod val="60000"/>
              <a:lumOff val="40000"/>
            </a:schemeClr>
          </a:solidFill>
          <a:ln w="12700" algn="ctr">
            <a:solidFill>
              <a:schemeClr val="bg1"/>
            </a:solidFill>
            <a:round/>
            <a:headEnd/>
            <a:tailEnd/>
          </a:ln>
          <a:effectLst>
            <a:outerShdw dist="99190" dir="2388334" algn="ctr" rotWithShape="0">
              <a:srgbClr val="333333">
                <a:alpha val="50000"/>
              </a:srgbClr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30" name="AutoShape 49"/>
          <p:cNvSpPr>
            <a:spLocks noChangeArrowheads="1"/>
          </p:cNvSpPr>
          <p:nvPr/>
        </p:nvSpPr>
        <p:spPr bwMode="gray">
          <a:xfrm>
            <a:off x="1066799" y="4114800"/>
            <a:ext cx="1038322" cy="990600"/>
          </a:xfrm>
          <a:prstGeom prst="diamond">
            <a:avLst/>
          </a:prstGeom>
          <a:solidFill>
            <a:schemeClr val="tx1">
              <a:lumMod val="60000"/>
              <a:lumOff val="40000"/>
            </a:schemeClr>
          </a:solidFill>
          <a:ln w="25400" algn="ctr">
            <a:solidFill>
              <a:schemeClr val="bg1"/>
            </a:solidFill>
            <a:miter lim="800000"/>
            <a:headEnd/>
            <a:tailEnd/>
          </a:ln>
          <a:effectLst>
            <a:outerShdw dist="63500" dir="2212194" algn="ctr" rotWithShape="0">
              <a:srgbClr val="333333">
                <a:alpha val="50000"/>
              </a:srgbClr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31" name="Text Box 50"/>
          <p:cNvSpPr txBox="1">
            <a:spLocks noChangeArrowheads="1"/>
          </p:cNvSpPr>
          <p:nvPr/>
        </p:nvSpPr>
        <p:spPr bwMode="gray">
          <a:xfrm>
            <a:off x="2245209" y="4367036"/>
            <a:ext cx="5552553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bg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eaLnBrk="0" hangingPunct="0"/>
            <a:r>
              <a:rPr lang="en-US" sz="2400" b="1" smtClean="0">
                <a:solidFill>
                  <a:schemeClr val="bg1"/>
                </a:solidFill>
              </a:rPr>
              <a:t>Demo MDI Form</a:t>
            </a:r>
            <a:endParaRPr lang="en-US" sz="2400" b="1" dirty="0">
              <a:solidFill>
                <a:schemeClr val="bg1"/>
              </a:solidFill>
            </a:endParaRPr>
          </a:p>
        </p:txBody>
      </p:sp>
      <p:sp>
        <p:nvSpPr>
          <p:cNvPr id="36" name="Text Box 51"/>
          <p:cNvSpPr txBox="1">
            <a:spLocks noChangeArrowheads="1"/>
          </p:cNvSpPr>
          <p:nvPr/>
        </p:nvSpPr>
        <p:spPr bwMode="gray">
          <a:xfrm>
            <a:off x="1248165" y="4343400"/>
            <a:ext cx="704067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bg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92457" dir="9843276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 eaLnBrk="0" hangingPunct="0"/>
            <a:r>
              <a:rPr lang="en-US" sz="2400" b="1" smtClean="0">
                <a:solidFill>
                  <a:schemeClr val="bg1"/>
                </a:solidFill>
              </a:rPr>
              <a:t>4.</a:t>
            </a:r>
            <a:endParaRPr lang="en-US" sz="2400" b="1" dirty="0">
              <a:solidFill>
                <a:schemeClr val="bg1"/>
              </a:solidFill>
            </a:endParaRPr>
          </a:p>
        </p:txBody>
      </p:sp>
      <p:sp>
        <p:nvSpPr>
          <p:cNvPr id="20" name="AutoShape 48"/>
          <p:cNvSpPr>
            <a:spLocks noChangeArrowheads="1"/>
          </p:cNvSpPr>
          <p:nvPr/>
        </p:nvSpPr>
        <p:spPr bwMode="gray">
          <a:xfrm>
            <a:off x="1601428" y="5353579"/>
            <a:ext cx="6247172" cy="660400"/>
          </a:xfrm>
          <a:prstGeom prst="roundRect">
            <a:avLst>
              <a:gd name="adj" fmla="val 16667"/>
            </a:avLst>
          </a:prstGeom>
          <a:solidFill>
            <a:schemeClr val="accent1">
              <a:lumMod val="75000"/>
            </a:schemeClr>
          </a:solidFill>
          <a:ln w="12700" algn="ctr">
            <a:solidFill>
              <a:schemeClr val="bg1"/>
            </a:solidFill>
            <a:round/>
            <a:headEnd/>
            <a:tailEnd/>
          </a:ln>
          <a:effectLst>
            <a:outerShdw dist="99190" dir="2388334" algn="ctr" rotWithShape="0">
              <a:srgbClr val="333333">
                <a:alpha val="50000"/>
              </a:srgbClr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21" name="AutoShape 49"/>
          <p:cNvSpPr>
            <a:spLocks noChangeArrowheads="1"/>
          </p:cNvSpPr>
          <p:nvPr/>
        </p:nvSpPr>
        <p:spPr bwMode="gray">
          <a:xfrm>
            <a:off x="1066799" y="5181600"/>
            <a:ext cx="1038322" cy="990600"/>
          </a:xfrm>
          <a:prstGeom prst="diamond">
            <a:avLst/>
          </a:prstGeom>
          <a:solidFill>
            <a:schemeClr val="accent1"/>
          </a:solidFill>
          <a:ln w="25400" algn="ctr">
            <a:solidFill>
              <a:schemeClr val="bg1"/>
            </a:solidFill>
            <a:miter lim="800000"/>
            <a:headEnd/>
            <a:tailEnd/>
          </a:ln>
          <a:effectLst>
            <a:outerShdw dist="63500" dir="2212194" algn="ctr" rotWithShape="0">
              <a:srgbClr val="333333">
                <a:alpha val="50000"/>
              </a:srgbClr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22" name="Text Box 50"/>
          <p:cNvSpPr txBox="1">
            <a:spLocks noChangeArrowheads="1"/>
          </p:cNvSpPr>
          <p:nvPr/>
        </p:nvSpPr>
        <p:spPr bwMode="gray">
          <a:xfrm>
            <a:off x="2245209" y="5433836"/>
            <a:ext cx="5552553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bg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eaLnBrk="0" hangingPunct="0"/>
            <a:r>
              <a:rPr lang="en-US" sz="2400" b="1" smtClean="0">
                <a:solidFill>
                  <a:schemeClr val="bg1"/>
                </a:solidFill>
              </a:rPr>
              <a:t>Bài tập thực hành</a:t>
            </a:r>
            <a:endParaRPr lang="en-US" sz="2400" b="1" dirty="0">
              <a:solidFill>
                <a:schemeClr val="bg1"/>
              </a:solidFill>
            </a:endParaRPr>
          </a:p>
        </p:txBody>
      </p:sp>
      <p:sp>
        <p:nvSpPr>
          <p:cNvPr id="23" name="Text Box 51"/>
          <p:cNvSpPr txBox="1">
            <a:spLocks noChangeArrowheads="1"/>
          </p:cNvSpPr>
          <p:nvPr/>
        </p:nvSpPr>
        <p:spPr bwMode="gray">
          <a:xfrm>
            <a:off x="1248166" y="5410200"/>
            <a:ext cx="704068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bg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92457" dir="9843276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 eaLnBrk="0" hangingPunct="0"/>
            <a:r>
              <a:rPr lang="en-US" sz="2400" b="1" smtClean="0">
                <a:solidFill>
                  <a:schemeClr val="bg1"/>
                </a:solidFill>
              </a:rPr>
              <a:t>5.</a:t>
            </a:r>
            <a:endParaRPr lang="en-US" sz="24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0" hangingPunct="0"/>
            <a:r>
              <a:rPr lang="en-US" sz="2800" smtClean="0">
                <a:solidFill>
                  <a:srgbClr val="FF0000"/>
                </a:solidFill>
              </a:rPr>
              <a:t>1. Giới thiệu</a:t>
            </a:r>
            <a:endParaRPr lang="en-US" sz="2800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81200"/>
            <a:ext cx="8229600" cy="4167188"/>
          </a:xfrm>
        </p:spPr>
        <p:txBody>
          <a:bodyPr/>
          <a:lstStyle/>
          <a:p>
            <a:r>
              <a:rPr lang="en-US" b="0" dirty="0" err="1" smtClean="0"/>
              <a:t>Trong</a:t>
            </a:r>
            <a:r>
              <a:rPr lang="en-US" b="0" dirty="0" smtClean="0"/>
              <a:t> </a:t>
            </a:r>
            <a:r>
              <a:rPr lang="en-US" b="0" dirty="0" err="1" smtClean="0"/>
              <a:t>ứng</a:t>
            </a:r>
            <a:r>
              <a:rPr lang="en-US" b="0" dirty="0" smtClean="0"/>
              <a:t> </a:t>
            </a:r>
            <a:r>
              <a:rPr lang="en-US" b="0" dirty="0" err="1" smtClean="0"/>
              <a:t>dụng</a:t>
            </a:r>
            <a:r>
              <a:rPr lang="en-US" b="0" dirty="0" smtClean="0"/>
              <a:t> Windows Forms </a:t>
            </a:r>
            <a:r>
              <a:rPr lang="en-US" b="0" dirty="0" err="1" smtClean="0"/>
              <a:t>có</a:t>
            </a:r>
            <a:r>
              <a:rPr lang="en-US" b="0" dirty="0" smtClean="0"/>
              <a:t> 2 </a:t>
            </a:r>
            <a:r>
              <a:rPr lang="en-US" b="0" dirty="0" err="1" smtClean="0"/>
              <a:t>loại</a:t>
            </a:r>
            <a:r>
              <a:rPr lang="en-US" b="0" dirty="0" smtClean="0"/>
              <a:t> </a:t>
            </a:r>
            <a:r>
              <a:rPr lang="en-US" b="0" dirty="0" err="1" smtClean="0"/>
              <a:t>tài</a:t>
            </a:r>
            <a:r>
              <a:rPr lang="en-US" b="0" dirty="0" smtClean="0"/>
              <a:t> </a:t>
            </a:r>
            <a:r>
              <a:rPr lang="en-US" b="0" dirty="0" err="1" smtClean="0"/>
              <a:t>liệu</a:t>
            </a:r>
            <a:r>
              <a:rPr lang="en-US" b="0" dirty="0" smtClean="0"/>
              <a:t> </a:t>
            </a:r>
            <a:r>
              <a:rPr lang="en-US" b="0" dirty="0" err="1" smtClean="0"/>
              <a:t>giao</a:t>
            </a:r>
            <a:r>
              <a:rPr lang="en-US" b="0" dirty="0" smtClean="0"/>
              <a:t> </a:t>
            </a:r>
            <a:r>
              <a:rPr lang="en-US" b="0" dirty="0" err="1" smtClean="0"/>
              <a:t>tiếp</a:t>
            </a:r>
            <a:r>
              <a:rPr lang="en-US" b="0" dirty="0" smtClean="0"/>
              <a:t> </a:t>
            </a:r>
            <a:r>
              <a:rPr lang="en-US" b="0" dirty="0" err="1" smtClean="0"/>
              <a:t>gồm</a:t>
            </a:r>
            <a:r>
              <a:rPr lang="en-US" b="0" dirty="0" smtClean="0"/>
              <a:t>:</a:t>
            </a:r>
          </a:p>
          <a:p>
            <a:pPr lvl="1"/>
            <a:r>
              <a:rPr lang="en-US" b="0" u="sng" dirty="0" smtClean="0">
                <a:solidFill>
                  <a:srgbClr val="FF0000"/>
                </a:solidFill>
              </a:rPr>
              <a:t>S</a:t>
            </a:r>
            <a:r>
              <a:rPr lang="en-US" b="0" dirty="0" smtClean="0"/>
              <a:t>ingle </a:t>
            </a:r>
            <a:r>
              <a:rPr lang="en-US" b="0" u="sng" dirty="0">
                <a:solidFill>
                  <a:srgbClr val="FF0000"/>
                </a:solidFill>
              </a:rPr>
              <a:t>D</a:t>
            </a:r>
            <a:r>
              <a:rPr lang="en-US" b="0" dirty="0"/>
              <a:t>ocument </a:t>
            </a:r>
            <a:r>
              <a:rPr lang="en-US" b="0" u="sng" dirty="0">
                <a:solidFill>
                  <a:srgbClr val="FF0000"/>
                </a:solidFill>
              </a:rPr>
              <a:t>I</a:t>
            </a:r>
            <a:r>
              <a:rPr lang="en-US" b="0" dirty="0"/>
              <a:t>nterface (</a:t>
            </a:r>
            <a:r>
              <a:rPr lang="en-US" b="0" dirty="0">
                <a:solidFill>
                  <a:srgbClr val="FF0000"/>
                </a:solidFill>
              </a:rPr>
              <a:t>SDI</a:t>
            </a:r>
            <a:r>
              <a:rPr lang="en-US" b="0" dirty="0" smtClean="0"/>
              <a:t>).</a:t>
            </a:r>
            <a:endParaRPr lang="en-US" b="0" dirty="0"/>
          </a:p>
          <a:p>
            <a:pPr lvl="1"/>
            <a:r>
              <a:rPr lang="en-US" b="0" u="sng" dirty="0" smtClean="0">
                <a:solidFill>
                  <a:srgbClr val="FF0000"/>
                </a:solidFill>
              </a:rPr>
              <a:t>M</a:t>
            </a:r>
            <a:r>
              <a:rPr lang="en-US" b="0" dirty="0" smtClean="0"/>
              <a:t>ultiple </a:t>
            </a:r>
            <a:r>
              <a:rPr lang="en-US" b="0" u="sng" dirty="0">
                <a:solidFill>
                  <a:srgbClr val="FF0000"/>
                </a:solidFill>
              </a:rPr>
              <a:t>D</a:t>
            </a:r>
            <a:r>
              <a:rPr lang="en-US" b="0" dirty="0"/>
              <a:t>ocument </a:t>
            </a:r>
            <a:r>
              <a:rPr lang="en-US" b="0" u="sng" dirty="0">
                <a:solidFill>
                  <a:srgbClr val="FF0000"/>
                </a:solidFill>
              </a:rPr>
              <a:t>I</a:t>
            </a:r>
            <a:r>
              <a:rPr lang="en-US" b="0" dirty="0"/>
              <a:t>nterface (</a:t>
            </a:r>
            <a:r>
              <a:rPr lang="en-US" b="0" dirty="0">
                <a:solidFill>
                  <a:srgbClr val="FF0000"/>
                </a:solidFill>
              </a:rPr>
              <a:t>MDI</a:t>
            </a:r>
            <a:r>
              <a:rPr lang="en-US" b="0" dirty="0"/>
              <a:t>)</a:t>
            </a:r>
            <a:r>
              <a:rPr lang="en-US" dirty="0" smtClean="0"/>
              <a:t>.</a:t>
            </a:r>
            <a:endParaRPr lang="en-US" b="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DE7463-72C5-4BA8-A225-D879E7466B49}" type="slidenum">
              <a:rPr lang="en-US" smtClean="0"/>
              <a:pPr/>
              <a:t>3</a:t>
            </a:fld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6800" y="3429000"/>
            <a:ext cx="3110429" cy="21336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0" y="3276600"/>
            <a:ext cx="3276600" cy="27646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1604176"/>
      </p:ext>
    </p:extLst>
  </p:cSld>
  <p:clrMapOvr>
    <a:masterClrMapping/>
  </p:clrMapOvr>
  <p:transition spd="med">
    <p:pull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0" hangingPunct="0"/>
            <a:r>
              <a:rPr lang="en-US" sz="2800">
                <a:solidFill>
                  <a:srgbClr val="FF0000"/>
                </a:solidFill>
              </a:rPr>
              <a:t>2</a:t>
            </a:r>
            <a:r>
              <a:rPr lang="en-US" sz="2800" smtClean="0">
                <a:solidFill>
                  <a:srgbClr val="FF0000"/>
                </a:solidFill>
              </a:rPr>
              <a:t>. SDI Form</a:t>
            </a:r>
            <a:endParaRPr lang="en-US" sz="2800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81200"/>
            <a:ext cx="8229600" cy="4167188"/>
          </a:xfrm>
        </p:spPr>
        <p:txBody>
          <a:bodyPr/>
          <a:lstStyle/>
          <a:p>
            <a:pPr marL="542925" indent="-542925" algn="just"/>
            <a:r>
              <a:rPr lang="nn-NO" b="0" dirty="0" smtClean="0"/>
              <a:t>Chỉ hỗ trợ một </a:t>
            </a:r>
            <a:r>
              <a:rPr lang="nn-NO" b="0" dirty="0"/>
              <a:t>document </a:t>
            </a:r>
            <a:r>
              <a:rPr lang="nn-NO" b="0" dirty="0" smtClean="0"/>
              <a:t>hoặc một cửa sổ tại một </a:t>
            </a:r>
            <a:r>
              <a:rPr lang="en-US" b="0" dirty="0" err="1" smtClean="0"/>
              <a:t>thời</a:t>
            </a:r>
            <a:r>
              <a:rPr lang="en-US" b="0" dirty="0" smtClean="0"/>
              <a:t> </a:t>
            </a:r>
            <a:r>
              <a:rPr lang="en-US" b="0" dirty="0" err="1" smtClean="0"/>
              <a:t>điểm</a:t>
            </a:r>
            <a:r>
              <a:rPr lang="en-US" b="0" dirty="0"/>
              <a:t>.</a:t>
            </a:r>
          </a:p>
          <a:p>
            <a:pPr marL="542925" indent="-542925" algn="just"/>
            <a:r>
              <a:rPr lang="vi-VN" b="0" dirty="0" smtClean="0"/>
              <a:t>D</a:t>
            </a:r>
            <a:r>
              <a:rPr lang="en-US" b="0" dirty="0" err="1" smtClean="0"/>
              <a:t>ạn</a:t>
            </a:r>
            <a:r>
              <a:rPr lang="vi-VN" b="0" dirty="0" smtClean="0"/>
              <a:t>g </a:t>
            </a:r>
            <a:r>
              <a:rPr lang="en-US" b="0" dirty="0" smtClean="0"/>
              <a:t>ứ</a:t>
            </a:r>
            <a:r>
              <a:rPr lang="vi-VN" b="0" dirty="0" smtClean="0"/>
              <a:t>ng d</a:t>
            </a:r>
            <a:r>
              <a:rPr lang="en-US" b="0" dirty="0"/>
              <a:t>ụ</a:t>
            </a:r>
            <a:r>
              <a:rPr lang="vi-VN" b="0" dirty="0" smtClean="0"/>
              <a:t>ng </a:t>
            </a:r>
            <a:r>
              <a:rPr lang="vi-VN" b="0" dirty="0"/>
              <a:t>như NotePad, MS Paint </a:t>
            </a:r>
            <a:r>
              <a:rPr lang="vi-VN" b="0" dirty="0" smtClean="0"/>
              <a:t>v</a:t>
            </a:r>
            <a:r>
              <a:rPr lang="en-US" b="0" dirty="0"/>
              <a:t>ì</a:t>
            </a:r>
            <a:r>
              <a:rPr lang="vi-VN" b="0" dirty="0" smtClean="0"/>
              <a:t> </a:t>
            </a:r>
            <a:r>
              <a:rPr lang="vi-VN" b="0" dirty="0"/>
              <a:t>các </a:t>
            </a:r>
            <a:r>
              <a:rPr lang="vi-VN" b="0" dirty="0" smtClean="0"/>
              <a:t>đ</a:t>
            </a:r>
            <a:r>
              <a:rPr lang="en-US" b="0" dirty="0" smtClean="0"/>
              <a:t>ặ</a:t>
            </a:r>
            <a:r>
              <a:rPr lang="vi-VN" b="0" dirty="0" smtClean="0"/>
              <a:t>c</a:t>
            </a:r>
            <a:r>
              <a:rPr lang="en-US" b="0" dirty="0" smtClean="0"/>
              <a:t> </a:t>
            </a:r>
            <a:r>
              <a:rPr lang="en-US" b="0" dirty="0" err="1" smtClean="0"/>
              <a:t>tính</a:t>
            </a:r>
            <a:r>
              <a:rPr lang="en-US" b="0" dirty="0" smtClean="0"/>
              <a:t> </a:t>
            </a:r>
            <a:r>
              <a:rPr lang="en-US" b="0" dirty="0" err="1" smtClean="0"/>
              <a:t>xử</a:t>
            </a:r>
            <a:r>
              <a:rPr lang="en-US" b="0" dirty="0" smtClean="0"/>
              <a:t> </a:t>
            </a:r>
            <a:r>
              <a:rPr lang="en-US" b="0" dirty="0" err="1"/>
              <a:t>lý</a:t>
            </a:r>
            <a:r>
              <a:rPr lang="en-US" b="0" dirty="0"/>
              <a:t> </a:t>
            </a:r>
            <a:r>
              <a:rPr lang="en-US" b="0" dirty="0" err="1"/>
              <a:t>ả</a:t>
            </a:r>
            <a:r>
              <a:rPr lang="en-US" b="0" dirty="0" err="1" smtClean="0"/>
              <a:t>nh</a:t>
            </a:r>
            <a:r>
              <a:rPr lang="en-US" b="0" dirty="0" smtClean="0"/>
              <a:t> </a:t>
            </a:r>
            <a:r>
              <a:rPr lang="en-US" b="0" dirty="0" err="1"/>
              <a:t>và</a:t>
            </a:r>
            <a:r>
              <a:rPr lang="en-US" b="0" dirty="0"/>
              <a:t> </a:t>
            </a:r>
            <a:r>
              <a:rPr lang="en-US" b="0" dirty="0" err="1"/>
              <a:t>văn</a:t>
            </a:r>
            <a:r>
              <a:rPr lang="en-US" b="0" dirty="0"/>
              <a:t> </a:t>
            </a:r>
            <a:r>
              <a:rPr lang="en-US" b="0" dirty="0" err="1" smtClean="0"/>
              <a:t>bản</a:t>
            </a:r>
            <a:r>
              <a:rPr lang="en-US" b="0" dirty="0" smtClean="0"/>
              <a:t> </a:t>
            </a:r>
            <a:r>
              <a:rPr lang="en-US" b="0" dirty="0" err="1" smtClean="0"/>
              <a:t>giới</a:t>
            </a:r>
            <a:r>
              <a:rPr lang="en-US" b="0" dirty="0" smtClean="0"/>
              <a:t> </a:t>
            </a:r>
            <a:r>
              <a:rPr lang="en-US" b="0" dirty="0" err="1" smtClean="0"/>
              <a:t>hạn</a:t>
            </a:r>
            <a:r>
              <a:rPr lang="en-US" b="0" dirty="0"/>
              <a:t>.</a:t>
            </a:r>
          </a:p>
          <a:p>
            <a:pPr marL="542925" indent="-542925" algn="just"/>
            <a:r>
              <a:rPr lang="en-US" b="0" dirty="0" err="1" smtClean="0"/>
              <a:t>Để</a:t>
            </a:r>
            <a:r>
              <a:rPr lang="en-US" b="0" dirty="0" smtClean="0"/>
              <a:t> </a:t>
            </a:r>
            <a:r>
              <a:rPr lang="en-US" b="0" dirty="0" err="1"/>
              <a:t>làm</a:t>
            </a:r>
            <a:r>
              <a:rPr lang="en-US" b="0" dirty="0"/>
              <a:t> </a:t>
            </a:r>
            <a:r>
              <a:rPr lang="en-US" b="0" dirty="0" err="1" smtClean="0"/>
              <a:t>việc</a:t>
            </a:r>
            <a:r>
              <a:rPr lang="en-US" b="0" dirty="0" smtClean="0"/>
              <a:t> </a:t>
            </a:r>
            <a:r>
              <a:rPr lang="en-US" b="0" dirty="0" err="1" smtClean="0"/>
              <a:t>với</a:t>
            </a:r>
            <a:r>
              <a:rPr lang="en-US" b="0" dirty="0" smtClean="0"/>
              <a:t> </a:t>
            </a:r>
            <a:r>
              <a:rPr lang="en-US" b="0" dirty="0" err="1"/>
              <a:t>nhiêu</a:t>
            </a:r>
            <a:r>
              <a:rPr lang="en-US" b="0" dirty="0"/>
              <a:t> </a:t>
            </a:r>
            <a:r>
              <a:rPr lang="en-US" b="0" dirty="0" err="1"/>
              <a:t>tài</a:t>
            </a:r>
            <a:r>
              <a:rPr lang="en-US" b="0" dirty="0"/>
              <a:t> </a:t>
            </a:r>
            <a:r>
              <a:rPr lang="en-US" b="0" dirty="0" err="1" smtClean="0"/>
              <a:t>liệu</a:t>
            </a:r>
            <a:r>
              <a:rPr lang="en-US" b="0" dirty="0" smtClean="0"/>
              <a:t> </a:t>
            </a:r>
            <a:r>
              <a:rPr lang="en-US" b="0" dirty="0" err="1"/>
              <a:t>thì</a:t>
            </a:r>
            <a:r>
              <a:rPr lang="en-US" b="0" dirty="0"/>
              <a:t> </a:t>
            </a:r>
            <a:r>
              <a:rPr lang="en-US" b="0" dirty="0" err="1" smtClean="0"/>
              <a:t>phải</a:t>
            </a:r>
            <a:r>
              <a:rPr lang="en-US" b="0" dirty="0" smtClean="0"/>
              <a:t> </a:t>
            </a:r>
            <a:r>
              <a:rPr lang="en-US" b="0" dirty="0" err="1" smtClean="0"/>
              <a:t>mở</a:t>
            </a:r>
            <a:r>
              <a:rPr lang="en-US" b="0" dirty="0" smtClean="0"/>
              <a:t> </a:t>
            </a:r>
            <a:r>
              <a:rPr lang="en-US" b="0" dirty="0" err="1"/>
              <a:t>các</a:t>
            </a:r>
            <a:r>
              <a:rPr lang="en-US" b="0" dirty="0"/>
              <a:t> </a:t>
            </a:r>
            <a:r>
              <a:rPr lang="en-US" b="0" dirty="0" smtClean="0"/>
              <a:t>instance </a:t>
            </a:r>
            <a:r>
              <a:rPr lang="en-US" b="0" dirty="0" err="1" smtClean="0"/>
              <a:t>khác</a:t>
            </a:r>
            <a:r>
              <a:rPr lang="en-US" b="0" dirty="0" smtClean="0"/>
              <a:t> </a:t>
            </a:r>
            <a:r>
              <a:rPr lang="en-US" b="0" dirty="0" err="1" smtClean="0"/>
              <a:t>của</a:t>
            </a:r>
            <a:r>
              <a:rPr lang="en-US" b="0" dirty="0" smtClean="0"/>
              <a:t> </a:t>
            </a:r>
            <a:r>
              <a:rPr lang="en-US" b="0" dirty="0" err="1" smtClean="0"/>
              <a:t>ứng</a:t>
            </a:r>
            <a:r>
              <a:rPr lang="en-US" b="0" dirty="0" smtClean="0"/>
              <a:t> </a:t>
            </a:r>
            <a:r>
              <a:rPr lang="en-US" b="0" dirty="0" err="1" smtClean="0"/>
              <a:t>dụng</a:t>
            </a:r>
            <a:r>
              <a:rPr lang="en-US" b="0" dirty="0"/>
              <a:t>.</a:t>
            </a:r>
          </a:p>
          <a:p>
            <a:pPr marL="542925" indent="-542925"/>
            <a:r>
              <a:rPr lang="vi-VN" b="0" dirty="0" smtClean="0"/>
              <a:t>Vi</a:t>
            </a:r>
            <a:r>
              <a:rPr lang="en-US" b="0" dirty="0" smtClean="0"/>
              <a:t>ệ</a:t>
            </a:r>
            <a:r>
              <a:rPr lang="vi-VN" b="0" dirty="0" smtClean="0"/>
              <a:t>c qu</a:t>
            </a:r>
            <a:r>
              <a:rPr lang="en-US" b="0" dirty="0"/>
              <a:t>ả</a:t>
            </a:r>
            <a:r>
              <a:rPr lang="vi-VN" b="0" dirty="0" smtClean="0"/>
              <a:t>n </a:t>
            </a:r>
            <a:r>
              <a:rPr lang="vi-VN" b="0" dirty="0"/>
              <a:t>lý </a:t>
            </a:r>
            <a:r>
              <a:rPr lang="en-US" b="0" dirty="0" smtClean="0"/>
              <a:t>ứ</a:t>
            </a:r>
            <a:r>
              <a:rPr lang="vi-VN" b="0" dirty="0" smtClean="0"/>
              <a:t>ng d</a:t>
            </a:r>
            <a:r>
              <a:rPr lang="en-US" b="0" dirty="0"/>
              <a:t>ụ</a:t>
            </a:r>
            <a:r>
              <a:rPr lang="vi-VN" b="0" dirty="0" smtClean="0"/>
              <a:t>ng </a:t>
            </a:r>
            <a:r>
              <a:rPr lang="vi-VN" b="0" dirty="0"/>
              <a:t>SDI khá đơn </a:t>
            </a:r>
            <a:r>
              <a:rPr lang="vi-VN" b="0" dirty="0" smtClean="0"/>
              <a:t>gi</a:t>
            </a:r>
            <a:r>
              <a:rPr lang="en-US" b="0" dirty="0"/>
              <a:t>ả</a:t>
            </a:r>
            <a:r>
              <a:rPr lang="vi-VN" b="0" dirty="0" smtClean="0"/>
              <a:t>n.</a:t>
            </a:r>
            <a:endParaRPr lang="en-US" b="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DE7463-72C5-4BA8-A225-D879E7466B49}" type="slidenum">
              <a:rPr lang="en-US" smtClean="0"/>
              <a:pPr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09003390"/>
      </p:ext>
    </p:extLst>
  </p:cSld>
  <p:clrMapOvr>
    <a:masterClrMapping/>
  </p:clrMapOvr>
  <p:transition spd="med">
    <p:pull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0" hangingPunct="0"/>
            <a:r>
              <a:rPr lang="en-US" sz="2800">
                <a:solidFill>
                  <a:srgbClr val="FF0000"/>
                </a:solidFill>
              </a:rPr>
              <a:t>3</a:t>
            </a:r>
            <a:r>
              <a:rPr lang="en-US" sz="2800" smtClean="0">
                <a:solidFill>
                  <a:srgbClr val="FF0000"/>
                </a:solidFill>
              </a:rPr>
              <a:t>. MDI Form</a:t>
            </a:r>
            <a:endParaRPr lang="en-US" sz="2800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05000"/>
            <a:ext cx="8229600" cy="4243388"/>
          </a:xfrm>
        </p:spPr>
        <p:txBody>
          <a:bodyPr/>
          <a:lstStyle/>
          <a:p>
            <a:pPr marL="542925" indent="-542925" algn="just"/>
            <a:r>
              <a:rPr lang="fr-FR" b="0" dirty="0" smtClean="0"/>
              <a:t>Multiple </a:t>
            </a:r>
            <a:r>
              <a:rPr lang="fr-FR" b="0" dirty="0"/>
              <a:t>Document Interface (MDI) là </a:t>
            </a:r>
            <a:r>
              <a:rPr lang="fr-FR" b="0" dirty="0" err="1" smtClean="0"/>
              <a:t>một</a:t>
            </a:r>
            <a:r>
              <a:rPr lang="fr-FR" b="0" dirty="0" smtClean="0"/>
              <a:t> </a:t>
            </a:r>
            <a:r>
              <a:rPr lang="fr-FR" b="0" dirty="0" err="1" smtClean="0"/>
              <a:t>đặc</a:t>
            </a:r>
            <a:r>
              <a:rPr lang="fr-FR" b="0" dirty="0" smtClean="0"/>
              <a:t> </a:t>
            </a:r>
            <a:r>
              <a:rPr lang="fr-FR" b="0" dirty="0" err="1" smtClean="0"/>
              <a:t>tả</a:t>
            </a:r>
            <a:r>
              <a:rPr lang="fr-FR" b="0" dirty="0" smtClean="0"/>
              <a:t> </a:t>
            </a:r>
            <a:r>
              <a:rPr lang="en-US" b="0" dirty="0" err="1" smtClean="0"/>
              <a:t>quản</a:t>
            </a:r>
            <a:r>
              <a:rPr lang="en-US" b="0" dirty="0" smtClean="0"/>
              <a:t> </a:t>
            </a:r>
            <a:r>
              <a:rPr lang="en-US" b="0" dirty="0" err="1"/>
              <a:t>lý</a:t>
            </a:r>
            <a:r>
              <a:rPr lang="en-US" b="0" dirty="0"/>
              <a:t> </a:t>
            </a:r>
            <a:r>
              <a:rPr lang="en-US" b="0" dirty="0" err="1"/>
              <a:t>tài</a:t>
            </a:r>
            <a:r>
              <a:rPr lang="en-US" b="0" dirty="0"/>
              <a:t> </a:t>
            </a:r>
            <a:r>
              <a:rPr lang="en-US" b="0" dirty="0" err="1" smtClean="0"/>
              <a:t>liệu</a:t>
            </a:r>
            <a:r>
              <a:rPr lang="en-US" b="0" dirty="0" smtClean="0"/>
              <a:t> </a:t>
            </a:r>
            <a:r>
              <a:rPr lang="en-US" b="0" dirty="0" err="1"/>
              <a:t>trong</a:t>
            </a:r>
            <a:r>
              <a:rPr lang="en-US" b="0" dirty="0"/>
              <a:t> Microsoft Windows.</a:t>
            </a:r>
          </a:p>
          <a:p>
            <a:pPr marL="542925" indent="-542925" algn="just"/>
            <a:r>
              <a:rPr lang="vi-VN" b="0" dirty="0" smtClean="0"/>
              <a:t>M</a:t>
            </a:r>
            <a:r>
              <a:rPr lang="en-US" b="0" dirty="0" smtClean="0"/>
              <a:t>ô </a:t>
            </a:r>
            <a:r>
              <a:rPr lang="en-US" b="0" dirty="0" err="1" smtClean="0"/>
              <a:t>tả</a:t>
            </a:r>
            <a:r>
              <a:rPr lang="vi-VN" b="0" dirty="0" smtClean="0"/>
              <a:t> m</a:t>
            </a:r>
            <a:r>
              <a:rPr lang="en-US" b="0" dirty="0" smtClean="0"/>
              <a:t>ộ</a:t>
            </a:r>
            <a:r>
              <a:rPr lang="vi-VN" b="0" dirty="0" smtClean="0"/>
              <a:t>t c</a:t>
            </a:r>
            <a:r>
              <a:rPr lang="en-US" b="0" dirty="0" err="1" smtClean="0"/>
              <a:t>ấu</a:t>
            </a:r>
            <a:r>
              <a:rPr lang="vi-VN" b="0" dirty="0" smtClean="0"/>
              <a:t> </a:t>
            </a:r>
            <a:r>
              <a:rPr lang="vi-VN" b="0" dirty="0"/>
              <a:t>trúc </a:t>
            </a:r>
            <a:r>
              <a:rPr lang="vi-VN" b="0" dirty="0" smtClean="0"/>
              <a:t>c</a:t>
            </a:r>
            <a:r>
              <a:rPr lang="en-US" b="0" dirty="0" smtClean="0"/>
              <a:t>ử</a:t>
            </a:r>
            <a:r>
              <a:rPr lang="vi-VN" b="0" dirty="0" smtClean="0"/>
              <a:t>a s</a:t>
            </a:r>
            <a:r>
              <a:rPr lang="en-US" b="0" dirty="0" smtClean="0"/>
              <a:t>ổ</a:t>
            </a:r>
            <a:r>
              <a:rPr lang="vi-VN" b="0" dirty="0" smtClean="0"/>
              <a:t> </a:t>
            </a:r>
            <a:r>
              <a:rPr lang="vi-VN" b="0" dirty="0"/>
              <a:t>và giao </a:t>
            </a:r>
            <a:r>
              <a:rPr lang="vi-VN" b="0" dirty="0" smtClean="0"/>
              <a:t>di</a:t>
            </a:r>
            <a:r>
              <a:rPr lang="en-US" b="0" dirty="0" smtClean="0"/>
              <a:t>ệ</a:t>
            </a:r>
            <a:r>
              <a:rPr lang="vi-VN" b="0" dirty="0" smtClean="0"/>
              <a:t>n ng</a:t>
            </a:r>
            <a:r>
              <a:rPr lang="en-US" b="0" dirty="0" err="1" smtClean="0"/>
              <a:t>ười</a:t>
            </a:r>
            <a:r>
              <a:rPr lang="en-US" b="0" dirty="0" smtClean="0"/>
              <a:t> </a:t>
            </a:r>
            <a:r>
              <a:rPr lang="vi-VN" b="0" dirty="0" smtClean="0"/>
              <a:t>dùng </a:t>
            </a:r>
            <a:r>
              <a:rPr lang="vi-VN" b="0" dirty="0"/>
              <a:t>cho phép </a:t>
            </a:r>
            <a:r>
              <a:rPr lang="vi-VN" b="0" dirty="0" smtClean="0"/>
              <a:t>ng</a:t>
            </a:r>
            <a:r>
              <a:rPr lang="en-US" b="0" dirty="0" err="1" smtClean="0"/>
              <a:t>ười</a:t>
            </a:r>
            <a:r>
              <a:rPr lang="vi-VN" b="0" dirty="0" smtClean="0"/>
              <a:t> s</a:t>
            </a:r>
            <a:r>
              <a:rPr lang="en-US" b="0" dirty="0" smtClean="0"/>
              <a:t>ử</a:t>
            </a:r>
            <a:r>
              <a:rPr lang="vi-VN" b="0" dirty="0" smtClean="0"/>
              <a:t> d</a:t>
            </a:r>
            <a:r>
              <a:rPr lang="en-US" b="0" dirty="0"/>
              <a:t>ụ</a:t>
            </a:r>
            <a:r>
              <a:rPr lang="vi-VN" b="0" dirty="0" smtClean="0"/>
              <a:t>ng </a:t>
            </a:r>
            <a:r>
              <a:rPr lang="vi-VN" b="0" dirty="0"/>
              <a:t>làm </a:t>
            </a:r>
            <a:r>
              <a:rPr lang="vi-VN" b="0" dirty="0" smtClean="0"/>
              <a:t>vi</a:t>
            </a:r>
            <a:r>
              <a:rPr lang="en-US" b="0" dirty="0" smtClean="0"/>
              <a:t>ệ</a:t>
            </a:r>
            <a:r>
              <a:rPr lang="vi-VN" b="0" dirty="0" smtClean="0"/>
              <a:t>c v</a:t>
            </a:r>
            <a:r>
              <a:rPr lang="en-US" b="0" dirty="0"/>
              <a:t>ì</a:t>
            </a:r>
            <a:r>
              <a:rPr lang="vi-VN" b="0" dirty="0" smtClean="0"/>
              <a:t> nhi</a:t>
            </a:r>
            <a:r>
              <a:rPr lang="en-US" b="0" dirty="0" smtClean="0"/>
              <a:t>ề</a:t>
            </a:r>
            <a:r>
              <a:rPr lang="vi-VN" b="0" dirty="0" smtClean="0"/>
              <a:t>u</a:t>
            </a:r>
            <a:r>
              <a:rPr lang="en-US" b="0" dirty="0" smtClean="0"/>
              <a:t> </a:t>
            </a:r>
            <a:r>
              <a:rPr lang="vi-VN" b="0" dirty="0" smtClean="0"/>
              <a:t>tài li</a:t>
            </a:r>
            <a:r>
              <a:rPr lang="en-US" b="0" dirty="0" smtClean="0"/>
              <a:t>ệ</a:t>
            </a:r>
            <a:r>
              <a:rPr lang="vi-VN" b="0" dirty="0" smtClean="0"/>
              <a:t>u tr</a:t>
            </a:r>
            <a:r>
              <a:rPr lang="en-US" b="0" dirty="0" smtClean="0"/>
              <a:t>o</a:t>
            </a:r>
            <a:r>
              <a:rPr lang="vi-VN" b="0" dirty="0" smtClean="0"/>
              <a:t>ng m</a:t>
            </a:r>
            <a:r>
              <a:rPr lang="en-US" b="0" dirty="0" smtClean="0"/>
              <a:t>ộ</a:t>
            </a:r>
            <a:r>
              <a:rPr lang="vi-VN" b="0" dirty="0" smtClean="0"/>
              <a:t>t </a:t>
            </a:r>
            <a:r>
              <a:rPr lang="en-US" b="0" dirty="0" smtClean="0"/>
              <a:t>ứ</a:t>
            </a:r>
            <a:r>
              <a:rPr lang="vi-VN" b="0" dirty="0" smtClean="0"/>
              <a:t>ng d</a:t>
            </a:r>
            <a:r>
              <a:rPr lang="en-US" b="0" dirty="0"/>
              <a:t>ụ</a:t>
            </a:r>
            <a:r>
              <a:rPr lang="vi-VN" b="0" dirty="0" smtClean="0"/>
              <a:t>ng </a:t>
            </a:r>
            <a:r>
              <a:rPr lang="vi-VN" b="0" dirty="0"/>
              <a:t>đơn</a:t>
            </a:r>
            <a:r>
              <a:rPr lang="vi-VN" b="0" dirty="0" smtClean="0"/>
              <a:t>.</a:t>
            </a:r>
            <a:endParaRPr lang="en-US" b="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DE7463-72C5-4BA8-A225-D879E7466B49}" type="slidenum">
              <a:rPr lang="en-US" smtClean="0"/>
              <a:pPr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77680503"/>
      </p:ext>
    </p:extLst>
  </p:cSld>
  <p:clrMapOvr>
    <a:masterClrMapping/>
  </p:clrMapOvr>
  <p:transition spd="med">
    <p:pull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0" hangingPunct="0"/>
            <a:r>
              <a:rPr lang="en-US" sz="2800">
                <a:solidFill>
                  <a:srgbClr val="FF0000"/>
                </a:solidFill>
              </a:rPr>
              <a:t>3</a:t>
            </a:r>
            <a:r>
              <a:rPr lang="en-US" sz="2800" smtClean="0">
                <a:solidFill>
                  <a:srgbClr val="FF0000"/>
                </a:solidFill>
              </a:rPr>
              <a:t>. MDI Form</a:t>
            </a:r>
            <a:endParaRPr lang="en-US" sz="2800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28800"/>
            <a:ext cx="8229600" cy="4319588"/>
          </a:xfrm>
        </p:spPr>
        <p:txBody>
          <a:bodyPr/>
          <a:lstStyle/>
          <a:p>
            <a:pPr marL="542925" indent="-542925" algn="just"/>
            <a:r>
              <a:rPr lang="en-US" dirty="0" err="1" smtClean="0">
                <a:solidFill>
                  <a:srgbClr val="FF0000"/>
                </a:solidFill>
              </a:rPr>
              <a:t>Các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thành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phần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của</a:t>
            </a:r>
            <a:r>
              <a:rPr lang="en-US" dirty="0" smtClean="0">
                <a:solidFill>
                  <a:srgbClr val="FF0000"/>
                </a:solidFill>
              </a:rPr>
              <a:t> MDI.</a:t>
            </a:r>
            <a:endParaRPr lang="en-US" dirty="0">
              <a:solidFill>
                <a:srgbClr val="FF0000"/>
              </a:solidFill>
            </a:endParaRPr>
          </a:p>
          <a:p>
            <a:pPr lvl="1" algn="just"/>
            <a:r>
              <a:rPr lang="vi-VN" b="0" dirty="0" smtClean="0"/>
              <a:t>C</a:t>
            </a:r>
            <a:r>
              <a:rPr lang="en-US" b="0" dirty="0" err="1" smtClean="0"/>
              <a:t>ửa</a:t>
            </a:r>
            <a:r>
              <a:rPr lang="vi-VN" b="0" dirty="0" smtClean="0"/>
              <a:t> s</a:t>
            </a:r>
            <a:r>
              <a:rPr lang="en-US" b="0" dirty="0" smtClean="0"/>
              <a:t>ổ</a:t>
            </a:r>
            <a:r>
              <a:rPr lang="vi-VN" b="0" dirty="0" smtClean="0"/>
              <a:t> </a:t>
            </a:r>
            <a:r>
              <a:rPr lang="en-US" b="0" dirty="0" smtClean="0"/>
              <a:t>ứ</a:t>
            </a:r>
            <a:r>
              <a:rPr lang="vi-VN" b="0" dirty="0" smtClean="0"/>
              <a:t>ng d</a:t>
            </a:r>
            <a:r>
              <a:rPr lang="en-US" b="0" dirty="0"/>
              <a:t>ụ</a:t>
            </a:r>
            <a:r>
              <a:rPr lang="vi-VN" b="0" dirty="0" smtClean="0"/>
              <a:t>ng </a:t>
            </a:r>
            <a:r>
              <a:rPr lang="vi-VN" b="0" dirty="0"/>
              <a:t>chính </a:t>
            </a:r>
            <a:r>
              <a:rPr lang="vi-VN" b="0" dirty="0" smtClean="0"/>
              <a:t>c</a:t>
            </a:r>
            <a:r>
              <a:rPr lang="en-US" b="0" dirty="0"/>
              <a:t>ủ</a:t>
            </a:r>
            <a:r>
              <a:rPr lang="vi-VN" b="0" dirty="0" smtClean="0"/>
              <a:t>a m</a:t>
            </a:r>
            <a:r>
              <a:rPr lang="en-US" b="0" dirty="0" smtClean="0"/>
              <a:t>ộ</a:t>
            </a:r>
            <a:r>
              <a:rPr lang="vi-VN" b="0" dirty="0" smtClean="0"/>
              <a:t>t </a:t>
            </a:r>
            <a:r>
              <a:rPr lang="vi-VN" b="0" dirty="0"/>
              <a:t>chương </a:t>
            </a:r>
            <a:r>
              <a:rPr lang="vi-VN" b="0" dirty="0" smtClean="0"/>
              <a:t>trình</a:t>
            </a:r>
            <a:r>
              <a:rPr lang="en-US" b="0" dirty="0" smtClean="0"/>
              <a:t> MDI </a:t>
            </a:r>
            <a:r>
              <a:rPr lang="en-US" b="0" dirty="0" err="1"/>
              <a:t>theo</a:t>
            </a:r>
            <a:r>
              <a:rPr lang="en-US" b="0" dirty="0"/>
              <a:t> </a:t>
            </a:r>
            <a:r>
              <a:rPr lang="en-US" b="0" dirty="0" err="1" smtClean="0"/>
              <a:t>kiểu</a:t>
            </a:r>
            <a:r>
              <a:rPr lang="en-US" b="0" dirty="0" smtClean="0"/>
              <a:t> </a:t>
            </a:r>
            <a:r>
              <a:rPr lang="en-US" b="0" dirty="0" err="1" smtClean="0"/>
              <a:t>cổ</a:t>
            </a:r>
            <a:r>
              <a:rPr lang="en-US" b="0" dirty="0" smtClean="0"/>
              <a:t> </a:t>
            </a:r>
            <a:r>
              <a:rPr lang="en-US" b="0" dirty="0" err="1" smtClean="0"/>
              <a:t>điển</a:t>
            </a:r>
            <a:r>
              <a:rPr lang="en-US" b="0" dirty="0" smtClean="0"/>
              <a:t> </a:t>
            </a:r>
            <a:r>
              <a:rPr lang="en-US" b="0" dirty="0" err="1"/>
              <a:t>gôm</a:t>
            </a:r>
            <a:r>
              <a:rPr lang="en-US" b="0" dirty="0"/>
              <a:t> </a:t>
            </a:r>
            <a:r>
              <a:rPr lang="en-US" b="0" dirty="0" err="1"/>
              <a:t>có</a:t>
            </a:r>
            <a:r>
              <a:rPr lang="en-US" b="0" dirty="0"/>
              <a:t>:</a:t>
            </a:r>
          </a:p>
          <a:p>
            <a:pPr lvl="2">
              <a:buFont typeface="Wingdings" panose="05000000000000000000" pitchFamily="2" charset="2"/>
              <a:buChar char="Ø"/>
            </a:pPr>
            <a:r>
              <a:rPr lang="en-US" sz="1600" b="0" dirty="0" smtClean="0"/>
              <a:t> </a:t>
            </a:r>
            <a:r>
              <a:rPr lang="en-US" b="0" dirty="0" err="1" smtClean="0"/>
              <a:t>Thanh</a:t>
            </a:r>
            <a:r>
              <a:rPr lang="en-US" b="0" dirty="0" smtClean="0"/>
              <a:t> </a:t>
            </a:r>
            <a:r>
              <a:rPr lang="en-US" b="0" dirty="0" err="1"/>
              <a:t>tiêu</a:t>
            </a:r>
            <a:r>
              <a:rPr lang="en-US" b="0" dirty="0"/>
              <a:t> </a:t>
            </a:r>
            <a:r>
              <a:rPr lang="en-US" b="0" dirty="0" err="1" smtClean="0"/>
              <a:t>đề</a:t>
            </a:r>
            <a:r>
              <a:rPr lang="en-US" b="0" dirty="0" smtClean="0"/>
              <a:t>.</a:t>
            </a:r>
            <a:endParaRPr lang="en-US" b="0" dirty="0"/>
          </a:p>
          <a:p>
            <a:pPr lvl="2">
              <a:buFont typeface="Wingdings" panose="05000000000000000000" pitchFamily="2" charset="2"/>
              <a:buChar char="Ø"/>
            </a:pPr>
            <a:r>
              <a:rPr lang="vi-VN" sz="1600" b="0" dirty="0"/>
              <a:t> </a:t>
            </a:r>
            <a:r>
              <a:rPr lang="vi-VN" b="0" dirty="0" smtClean="0"/>
              <a:t>M</a:t>
            </a:r>
            <a:r>
              <a:rPr lang="en-US" dirty="0" smtClean="0"/>
              <a:t>ộ</a:t>
            </a:r>
            <a:r>
              <a:rPr lang="vi-VN" b="0" dirty="0" smtClean="0"/>
              <a:t>t </a:t>
            </a:r>
            <a:r>
              <a:rPr lang="vi-VN" b="0" dirty="0"/>
              <a:t>trình đơn.</a:t>
            </a:r>
          </a:p>
          <a:p>
            <a:pPr lvl="2">
              <a:buFont typeface="Wingdings" panose="05000000000000000000" pitchFamily="2" charset="2"/>
              <a:buChar char="Ø"/>
            </a:pPr>
            <a:r>
              <a:rPr lang="vi-VN" sz="1600" b="0" dirty="0"/>
              <a:t> </a:t>
            </a:r>
            <a:r>
              <a:rPr lang="vi-VN" b="0" dirty="0" smtClean="0"/>
              <a:t>M</a:t>
            </a:r>
            <a:r>
              <a:rPr lang="en-US" dirty="0" smtClean="0"/>
              <a:t>ộ</a:t>
            </a:r>
            <a:r>
              <a:rPr lang="vi-VN" b="0" dirty="0" smtClean="0"/>
              <a:t>t đư</a:t>
            </a:r>
            <a:r>
              <a:rPr lang="en-US" dirty="0" smtClean="0"/>
              <a:t>ờ</a:t>
            </a:r>
            <a:r>
              <a:rPr lang="vi-VN" b="0" dirty="0" smtClean="0"/>
              <a:t>ng vi</a:t>
            </a:r>
            <a:r>
              <a:rPr lang="en-US" dirty="0" smtClean="0"/>
              <a:t>ề</a:t>
            </a:r>
            <a:r>
              <a:rPr lang="vi-VN" b="0" dirty="0" smtClean="0"/>
              <a:t>n th</a:t>
            </a:r>
            <a:r>
              <a:rPr lang="en-US" b="0" dirty="0" smtClean="0"/>
              <a:t>ay</a:t>
            </a:r>
            <a:r>
              <a:rPr lang="vi-VN" b="0" dirty="0" smtClean="0"/>
              <a:t> đ</a:t>
            </a:r>
            <a:r>
              <a:rPr lang="en-US" dirty="0" smtClean="0"/>
              <a:t>ổ</a:t>
            </a:r>
            <a:r>
              <a:rPr lang="vi-VN" b="0" dirty="0" smtClean="0"/>
              <a:t>i </a:t>
            </a:r>
            <a:r>
              <a:rPr lang="vi-VN" b="0" dirty="0"/>
              <a:t>kích </a:t>
            </a:r>
            <a:r>
              <a:rPr lang="vi-VN" b="0" dirty="0" smtClean="0"/>
              <a:t>thư</a:t>
            </a:r>
            <a:r>
              <a:rPr lang="en-US" dirty="0" smtClean="0"/>
              <a:t>ớ</a:t>
            </a:r>
            <a:r>
              <a:rPr lang="vi-VN" b="0" dirty="0" smtClean="0"/>
              <a:t>c</a:t>
            </a:r>
            <a:r>
              <a:rPr lang="vi-VN" b="0" dirty="0"/>
              <a:t>.</a:t>
            </a:r>
          </a:p>
          <a:p>
            <a:pPr lvl="2">
              <a:buFont typeface="Wingdings" panose="05000000000000000000" pitchFamily="2" charset="2"/>
              <a:buChar char="Ø"/>
            </a:pPr>
            <a:r>
              <a:rPr lang="en-US" sz="1600" b="0" dirty="0"/>
              <a:t> </a:t>
            </a:r>
            <a:r>
              <a:rPr lang="en-US" b="0" dirty="0" err="1" smtClean="0"/>
              <a:t>Một</a:t>
            </a:r>
            <a:r>
              <a:rPr lang="en-US" b="0" dirty="0" smtClean="0"/>
              <a:t> </a:t>
            </a:r>
            <a:r>
              <a:rPr lang="en-US" b="0" dirty="0"/>
              <a:t>icon </a:t>
            </a:r>
            <a:r>
              <a:rPr lang="en-US" b="0" dirty="0" err="1"/>
              <a:t>trình</a:t>
            </a:r>
            <a:r>
              <a:rPr lang="en-US" b="0" dirty="0"/>
              <a:t> </a:t>
            </a:r>
            <a:r>
              <a:rPr lang="en-US" b="0" dirty="0" err="1"/>
              <a:t>đơn</a:t>
            </a:r>
            <a:r>
              <a:rPr lang="en-US" b="0" dirty="0"/>
              <a:t> </a:t>
            </a:r>
            <a:r>
              <a:rPr lang="en-US" b="0" dirty="0" err="1" smtClean="0"/>
              <a:t>hệ</a:t>
            </a:r>
            <a:r>
              <a:rPr lang="en-US" b="0" dirty="0" smtClean="0"/>
              <a:t> </a:t>
            </a:r>
            <a:r>
              <a:rPr lang="en-US" b="0" dirty="0" err="1" smtClean="0"/>
              <a:t>thống</a:t>
            </a:r>
            <a:r>
              <a:rPr lang="en-US" b="0" dirty="0"/>
              <a:t>.</a:t>
            </a:r>
          </a:p>
          <a:p>
            <a:pPr lvl="2">
              <a:buFont typeface="Wingdings" panose="05000000000000000000" pitchFamily="2" charset="2"/>
              <a:buChar char="Ø"/>
            </a:pPr>
            <a:r>
              <a:rPr lang="en-US" sz="1600" b="0" dirty="0"/>
              <a:t> </a:t>
            </a:r>
            <a:r>
              <a:rPr lang="en-US" b="0" dirty="0" err="1"/>
              <a:t>Các</a:t>
            </a:r>
            <a:r>
              <a:rPr lang="en-US" b="0" dirty="0"/>
              <a:t> </a:t>
            </a:r>
            <a:r>
              <a:rPr lang="en-US" b="0" dirty="0" err="1"/>
              <a:t>nút</a:t>
            </a:r>
            <a:r>
              <a:rPr lang="en-US" b="0" dirty="0"/>
              <a:t> minimize/maximize/close</a:t>
            </a:r>
            <a:r>
              <a:rPr lang="en-US" b="0" dirty="0" smtClean="0"/>
              <a:t>.</a:t>
            </a:r>
            <a:endParaRPr lang="en-US" b="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DE7463-72C5-4BA8-A225-D879E7466B49}" type="slidenum">
              <a:rPr lang="en-US" smtClean="0"/>
              <a:pPr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83350432"/>
      </p:ext>
    </p:extLst>
  </p:cSld>
  <p:clrMapOvr>
    <a:masterClrMapping/>
  </p:clrMapOvr>
  <p:transition spd="med">
    <p:pull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0" hangingPunct="0"/>
            <a:r>
              <a:rPr lang="en-US" sz="2800">
                <a:solidFill>
                  <a:srgbClr val="FF0000"/>
                </a:solidFill>
              </a:rPr>
              <a:t>3</a:t>
            </a:r>
            <a:r>
              <a:rPr lang="en-US" sz="2800" smtClean="0">
                <a:solidFill>
                  <a:srgbClr val="FF0000"/>
                </a:solidFill>
              </a:rPr>
              <a:t>. MDI Form</a:t>
            </a:r>
            <a:endParaRPr lang="en-US" sz="2800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28800"/>
            <a:ext cx="8229600" cy="4167188"/>
          </a:xfrm>
        </p:spPr>
        <p:txBody>
          <a:bodyPr/>
          <a:lstStyle/>
          <a:p>
            <a:pPr marL="542925" indent="-542925" algn="just"/>
            <a:r>
              <a:rPr lang="vi-VN" sz="2200" b="0" dirty="0"/>
              <a:t>Vùng client </a:t>
            </a:r>
            <a:r>
              <a:rPr lang="vi-VN" sz="2200" b="0" dirty="0" smtClean="0"/>
              <a:t>thư</a:t>
            </a:r>
            <a:r>
              <a:rPr lang="en-US" sz="2200" b="0" dirty="0" smtClean="0"/>
              <a:t>ờ</a:t>
            </a:r>
            <a:r>
              <a:rPr lang="vi-VN" sz="2200" b="0" dirty="0" smtClean="0"/>
              <a:t>ng đư</a:t>
            </a:r>
            <a:r>
              <a:rPr lang="en-US" sz="2200" b="0" dirty="0" smtClean="0"/>
              <a:t>ợ</a:t>
            </a:r>
            <a:r>
              <a:rPr lang="vi-VN" sz="2200" b="0" dirty="0" smtClean="0"/>
              <a:t>c g</a:t>
            </a:r>
            <a:r>
              <a:rPr lang="en-US" sz="2200" b="0" dirty="0"/>
              <a:t>ọ</a:t>
            </a:r>
            <a:r>
              <a:rPr lang="vi-VN" sz="2200" b="0" dirty="0" smtClean="0"/>
              <a:t>i </a:t>
            </a:r>
            <a:r>
              <a:rPr lang="vi-VN" sz="2200" b="0" dirty="0"/>
              <a:t>là “workspace” và không </a:t>
            </a:r>
            <a:r>
              <a:rPr lang="vi-VN" sz="2200" b="0" dirty="0" smtClean="0"/>
              <a:t>s</a:t>
            </a:r>
            <a:r>
              <a:rPr lang="en-US" sz="2200" b="0" dirty="0" smtClean="0"/>
              <a:t>ử </a:t>
            </a:r>
            <a:r>
              <a:rPr lang="vi-VN" sz="2200" b="0" dirty="0" smtClean="0"/>
              <a:t>d</a:t>
            </a:r>
            <a:r>
              <a:rPr lang="en-US" sz="2200" b="0" dirty="0"/>
              <a:t>ụ</a:t>
            </a:r>
            <a:r>
              <a:rPr lang="vi-VN" sz="2200" b="0" dirty="0" smtClean="0"/>
              <a:t>ng tr</a:t>
            </a:r>
            <a:r>
              <a:rPr lang="en-US" sz="2200" b="0" dirty="0" smtClean="0"/>
              <a:t>ự</a:t>
            </a:r>
            <a:r>
              <a:rPr lang="vi-VN" sz="2200" b="0" dirty="0" smtClean="0"/>
              <a:t>c ti</a:t>
            </a:r>
            <a:r>
              <a:rPr lang="en-US" sz="2200" b="0" dirty="0" smtClean="0"/>
              <a:t>ế</a:t>
            </a:r>
            <a:r>
              <a:rPr lang="vi-VN" sz="2200" b="0" dirty="0" smtClean="0"/>
              <a:t>p đ</a:t>
            </a:r>
            <a:r>
              <a:rPr lang="en-US" sz="2200" b="0" dirty="0" smtClean="0"/>
              <a:t>ể</a:t>
            </a:r>
            <a:r>
              <a:rPr lang="vi-VN" sz="2200" b="0" dirty="0" smtClean="0"/>
              <a:t> hi</a:t>
            </a:r>
            <a:r>
              <a:rPr lang="en-US" sz="2200" b="0" dirty="0" smtClean="0"/>
              <a:t>ể</a:t>
            </a:r>
            <a:r>
              <a:rPr lang="vi-VN" sz="2200" b="0" dirty="0" smtClean="0"/>
              <a:t>n th</a:t>
            </a:r>
            <a:r>
              <a:rPr lang="en-US" sz="2200" b="0" dirty="0"/>
              <a:t>ị</a:t>
            </a:r>
            <a:r>
              <a:rPr lang="vi-VN" sz="2200" b="0" dirty="0" smtClean="0"/>
              <a:t> </a:t>
            </a:r>
            <a:r>
              <a:rPr lang="en-US" sz="2200" b="0" dirty="0" err="1" smtClean="0"/>
              <a:t>dữ</a:t>
            </a:r>
            <a:r>
              <a:rPr lang="en-US" sz="2200" b="0" dirty="0" smtClean="0"/>
              <a:t> </a:t>
            </a:r>
            <a:r>
              <a:rPr lang="en-US" sz="2200" b="0" dirty="0" err="1" smtClean="0"/>
              <a:t>liệu</a:t>
            </a:r>
            <a:r>
              <a:rPr lang="en-US" sz="2200" b="0" dirty="0" smtClean="0"/>
              <a:t> </a:t>
            </a:r>
            <a:r>
              <a:rPr lang="vi-VN" sz="2200" b="0" dirty="0" smtClean="0"/>
              <a:t>c</a:t>
            </a:r>
            <a:r>
              <a:rPr lang="en-US" sz="2200" b="0" dirty="0"/>
              <a:t>ủ</a:t>
            </a:r>
            <a:r>
              <a:rPr lang="vi-VN" sz="2200" b="0" dirty="0" smtClean="0"/>
              <a:t>a </a:t>
            </a:r>
            <a:r>
              <a:rPr lang="vi-VN" sz="2200" b="0" dirty="0"/>
              <a:t>chương trình.</a:t>
            </a:r>
          </a:p>
          <a:p>
            <a:pPr marL="542925" indent="-542925" algn="just"/>
            <a:r>
              <a:rPr lang="en-US" sz="2200" b="0" dirty="0" smtClean="0"/>
              <a:t>Workspace </a:t>
            </a:r>
            <a:r>
              <a:rPr lang="en-US" sz="2200" b="0" dirty="0" err="1"/>
              <a:t>có</a:t>
            </a:r>
            <a:r>
              <a:rPr lang="en-US" sz="2200" b="0" dirty="0"/>
              <a:t> </a:t>
            </a:r>
            <a:r>
              <a:rPr lang="en-US" sz="2200" b="0" dirty="0" err="1" smtClean="0"/>
              <a:t>thể</a:t>
            </a:r>
            <a:r>
              <a:rPr lang="en-US" sz="2200" b="0" dirty="0" smtClean="0"/>
              <a:t> </a:t>
            </a:r>
            <a:r>
              <a:rPr lang="en-US" sz="2200" b="0" dirty="0" err="1"/>
              <a:t>không</a:t>
            </a:r>
            <a:r>
              <a:rPr lang="en-US" sz="2200" b="0" dirty="0"/>
              <a:t> </a:t>
            </a:r>
            <a:r>
              <a:rPr lang="en-US" sz="2200" b="0" dirty="0" err="1" smtClean="0"/>
              <a:t>chứa</a:t>
            </a:r>
            <a:r>
              <a:rPr lang="en-US" sz="2200" b="0" dirty="0" smtClean="0"/>
              <a:t> </a:t>
            </a:r>
            <a:r>
              <a:rPr lang="en-US" sz="2200" b="0" dirty="0"/>
              <a:t>hay </a:t>
            </a:r>
            <a:r>
              <a:rPr lang="en-US" sz="2200" b="0" dirty="0" err="1" smtClean="0"/>
              <a:t>chứa</a:t>
            </a:r>
            <a:r>
              <a:rPr lang="en-US" sz="2200" b="0" dirty="0" smtClean="0"/>
              <a:t> </a:t>
            </a:r>
            <a:r>
              <a:rPr lang="en-US" sz="2200" b="0" dirty="0" err="1" smtClean="0"/>
              <a:t>nhiều</a:t>
            </a:r>
            <a:r>
              <a:rPr lang="en-US" sz="2200" b="0" dirty="0" smtClean="0"/>
              <a:t> </a:t>
            </a:r>
            <a:r>
              <a:rPr lang="en-US" sz="2200" b="0" dirty="0" err="1" smtClean="0"/>
              <a:t>cửa</a:t>
            </a:r>
            <a:r>
              <a:rPr lang="en-US" sz="2200" b="0" dirty="0" smtClean="0"/>
              <a:t> </a:t>
            </a:r>
            <a:r>
              <a:rPr lang="en-US" sz="2200" b="0" dirty="0" err="1" smtClean="0"/>
              <a:t>sổ</a:t>
            </a:r>
            <a:r>
              <a:rPr lang="en-US" sz="2200" b="0" dirty="0" smtClean="0"/>
              <a:t> </a:t>
            </a:r>
            <a:r>
              <a:rPr lang="it-IT" sz="2200" b="0" dirty="0" smtClean="0"/>
              <a:t>con</a:t>
            </a:r>
            <a:r>
              <a:rPr lang="it-IT" sz="2200" b="0" dirty="0"/>
              <a:t>, </a:t>
            </a:r>
            <a:r>
              <a:rPr lang="it-IT" sz="2200" b="0" dirty="0" smtClean="0"/>
              <a:t>mỗi của sổ </a:t>
            </a:r>
            <a:r>
              <a:rPr lang="it-IT" sz="2200" b="0" dirty="0"/>
              <a:t>con </a:t>
            </a:r>
            <a:r>
              <a:rPr lang="it-IT" sz="2200" b="0" dirty="0" smtClean="0"/>
              <a:t>hiển thị một </a:t>
            </a:r>
            <a:r>
              <a:rPr lang="it-IT" sz="2200" b="0" dirty="0"/>
              <a:t>tài </a:t>
            </a:r>
            <a:r>
              <a:rPr lang="it-IT" sz="2200" b="0" dirty="0" smtClean="0"/>
              <a:t>liệu</a:t>
            </a:r>
            <a:r>
              <a:rPr lang="it-IT" sz="2200" b="0" dirty="0"/>
              <a:t>.</a:t>
            </a:r>
          </a:p>
          <a:p>
            <a:pPr marL="542925" indent="-542925" algn="just"/>
            <a:r>
              <a:rPr lang="en-US" sz="2200" b="0" dirty="0" err="1" smtClean="0"/>
              <a:t>Các</a:t>
            </a:r>
            <a:r>
              <a:rPr lang="en-US" sz="2200" b="0" dirty="0" smtClean="0"/>
              <a:t> </a:t>
            </a:r>
            <a:r>
              <a:rPr lang="en-US" sz="2200" b="0" dirty="0" err="1" smtClean="0"/>
              <a:t>cửa</a:t>
            </a:r>
            <a:r>
              <a:rPr lang="en-US" sz="2200" b="0" dirty="0" smtClean="0"/>
              <a:t> </a:t>
            </a:r>
            <a:r>
              <a:rPr lang="en-US" sz="2200" b="0" dirty="0" err="1" smtClean="0"/>
              <a:t>sổ</a:t>
            </a:r>
            <a:r>
              <a:rPr lang="en-US" sz="2200" b="0" dirty="0" smtClean="0"/>
              <a:t> </a:t>
            </a:r>
            <a:r>
              <a:rPr lang="en-US" sz="2200" b="0" dirty="0"/>
              <a:t>con </a:t>
            </a:r>
            <a:r>
              <a:rPr lang="en-US" sz="2200" b="0" dirty="0" err="1"/>
              <a:t>rât</a:t>
            </a:r>
            <a:r>
              <a:rPr lang="en-US" sz="2200" b="0" dirty="0"/>
              <a:t> </a:t>
            </a:r>
            <a:r>
              <a:rPr lang="en-US" sz="2200" b="0" dirty="0" err="1" smtClean="0"/>
              <a:t>giống</a:t>
            </a:r>
            <a:r>
              <a:rPr lang="en-US" sz="2200" b="0" dirty="0" smtClean="0"/>
              <a:t> </a:t>
            </a:r>
            <a:r>
              <a:rPr lang="en-US" sz="2200" b="0" dirty="0" err="1"/>
              <a:t>các</a:t>
            </a:r>
            <a:r>
              <a:rPr lang="en-US" sz="2200" b="0" dirty="0"/>
              <a:t> </a:t>
            </a:r>
            <a:r>
              <a:rPr lang="en-US" sz="2200" b="0" dirty="0" err="1" smtClean="0"/>
              <a:t>cửa</a:t>
            </a:r>
            <a:r>
              <a:rPr lang="en-US" sz="2200" b="0" dirty="0" smtClean="0"/>
              <a:t> </a:t>
            </a:r>
            <a:r>
              <a:rPr lang="en-US" sz="2200" b="0" dirty="0" err="1" smtClean="0"/>
              <a:t>sổ</a:t>
            </a:r>
            <a:r>
              <a:rPr lang="en-US" sz="2200" b="0" dirty="0" smtClean="0"/>
              <a:t> </a:t>
            </a:r>
            <a:r>
              <a:rPr lang="en-US" sz="2200" b="0" dirty="0" err="1" smtClean="0"/>
              <a:t>ứng</a:t>
            </a:r>
            <a:r>
              <a:rPr lang="en-US" sz="2200" b="0" dirty="0" smtClean="0"/>
              <a:t> </a:t>
            </a:r>
            <a:r>
              <a:rPr lang="en-US" sz="2200" b="0" dirty="0" err="1" smtClean="0"/>
              <a:t>dụng</a:t>
            </a:r>
            <a:r>
              <a:rPr lang="en-US" sz="2200" b="0" dirty="0" smtClean="0"/>
              <a:t> </a:t>
            </a:r>
            <a:r>
              <a:rPr lang="en-US" sz="2200" b="0" dirty="0" err="1" smtClean="0"/>
              <a:t>bình</a:t>
            </a:r>
            <a:r>
              <a:rPr lang="en-US" sz="2200" b="0" dirty="0" smtClean="0"/>
              <a:t> </a:t>
            </a:r>
            <a:r>
              <a:rPr lang="vi-VN" sz="2200" b="0" dirty="0" smtClean="0"/>
              <a:t>thư</a:t>
            </a:r>
            <a:r>
              <a:rPr lang="en-US" sz="2200" b="0" dirty="0" smtClean="0"/>
              <a:t>ờ</a:t>
            </a:r>
            <a:r>
              <a:rPr lang="vi-VN" sz="2200" b="0" dirty="0" smtClean="0"/>
              <a:t>ng </a:t>
            </a:r>
            <a:r>
              <a:rPr lang="vi-VN" sz="2200" b="0" dirty="0"/>
              <a:t>và các c</a:t>
            </a:r>
            <a:r>
              <a:rPr lang="en-US" sz="2200" b="0" dirty="0"/>
              <a:t>ử</a:t>
            </a:r>
            <a:r>
              <a:rPr lang="vi-VN" sz="2200" b="0" dirty="0"/>
              <a:t>a s</a:t>
            </a:r>
            <a:r>
              <a:rPr lang="en-US" sz="2200" b="0" dirty="0"/>
              <a:t>ổ</a:t>
            </a:r>
            <a:r>
              <a:rPr lang="vi-VN" sz="2200" b="0" dirty="0"/>
              <a:t> </a:t>
            </a:r>
            <a:r>
              <a:rPr lang="en-US" sz="2200" b="0" dirty="0"/>
              <a:t>ứ</a:t>
            </a:r>
            <a:r>
              <a:rPr lang="vi-VN" sz="2200" b="0" dirty="0"/>
              <a:t>ng d</a:t>
            </a:r>
            <a:r>
              <a:rPr lang="en-US" sz="2200" b="0" dirty="0"/>
              <a:t>ụ</a:t>
            </a:r>
            <a:r>
              <a:rPr lang="vi-VN" sz="2200" b="0" dirty="0"/>
              <a:t>ng chính c</a:t>
            </a:r>
            <a:r>
              <a:rPr lang="en-US" sz="2200" b="0" dirty="0"/>
              <a:t>ủ</a:t>
            </a:r>
            <a:r>
              <a:rPr lang="vi-VN" sz="2200" b="0" dirty="0"/>
              <a:t>a m</a:t>
            </a:r>
            <a:r>
              <a:rPr lang="en-US" sz="2200" b="0" dirty="0"/>
              <a:t>ộ</a:t>
            </a:r>
            <a:r>
              <a:rPr lang="vi-VN" sz="2200" b="0" dirty="0"/>
              <a:t>t chương</a:t>
            </a:r>
            <a:r>
              <a:rPr lang="en-US" sz="2200" b="0" dirty="0"/>
              <a:t> </a:t>
            </a:r>
            <a:r>
              <a:rPr lang="en-US" sz="2200" b="0" dirty="0" err="1"/>
              <a:t>trình</a:t>
            </a:r>
            <a:r>
              <a:rPr lang="en-US" sz="2200" b="0" dirty="0"/>
              <a:t> MDI. </a:t>
            </a:r>
          </a:p>
          <a:p>
            <a:pPr marL="542925" indent="-542925" algn="just"/>
            <a:r>
              <a:rPr lang="en-US" sz="2200" b="0" dirty="0"/>
              <a:t>Ở </a:t>
            </a:r>
            <a:r>
              <a:rPr lang="vi-VN" sz="2200" b="0" dirty="0"/>
              <a:t>t</a:t>
            </a:r>
            <a:r>
              <a:rPr lang="en-US" sz="2200" b="0" dirty="0"/>
              <a:t>ạ</a:t>
            </a:r>
            <a:r>
              <a:rPr lang="vi-VN" sz="2200" b="0" dirty="0"/>
              <a:t>i m</a:t>
            </a:r>
            <a:r>
              <a:rPr lang="en-US" sz="2200" b="0" dirty="0"/>
              <a:t>ộ</a:t>
            </a:r>
            <a:r>
              <a:rPr lang="vi-VN" sz="2200" b="0" dirty="0"/>
              <a:t>t th</a:t>
            </a:r>
            <a:r>
              <a:rPr lang="en-US" sz="2200" b="0" dirty="0"/>
              <a:t>ờ</a:t>
            </a:r>
            <a:r>
              <a:rPr lang="vi-VN" sz="2200" b="0" dirty="0"/>
              <a:t>i đi</a:t>
            </a:r>
            <a:r>
              <a:rPr lang="en-US" sz="2200" b="0" dirty="0"/>
              <a:t>ể</a:t>
            </a:r>
            <a:r>
              <a:rPr lang="vi-VN" sz="2200" b="0" dirty="0"/>
              <a:t>m, ch</a:t>
            </a:r>
            <a:r>
              <a:rPr lang="en-US" sz="2200" b="0" dirty="0"/>
              <a:t>ỉ</a:t>
            </a:r>
            <a:r>
              <a:rPr lang="vi-VN" sz="2200" b="0" dirty="0"/>
              <a:t> m</a:t>
            </a:r>
            <a:r>
              <a:rPr lang="en-US" sz="2200" b="0" dirty="0"/>
              <a:t>ộ</a:t>
            </a:r>
            <a:r>
              <a:rPr lang="vi-VN" sz="2200" b="0" dirty="0"/>
              <a:t>t c</a:t>
            </a:r>
            <a:r>
              <a:rPr lang="en-US" sz="2200" b="0" dirty="0"/>
              <a:t>ử</a:t>
            </a:r>
            <a:r>
              <a:rPr lang="vi-VN" sz="2200" b="0" dirty="0"/>
              <a:t>a s</a:t>
            </a:r>
            <a:r>
              <a:rPr lang="en-US" sz="2200" b="0" dirty="0"/>
              <a:t>ổ</a:t>
            </a:r>
            <a:r>
              <a:rPr lang="vi-VN" sz="2200" b="0" dirty="0"/>
              <a:t> tài li</a:t>
            </a:r>
            <a:r>
              <a:rPr lang="en-US" sz="2200" b="0" dirty="0"/>
              <a:t>ệ</a:t>
            </a:r>
            <a:r>
              <a:rPr lang="vi-VN" sz="2200" b="0" dirty="0"/>
              <a:t>u đư</a:t>
            </a:r>
            <a:r>
              <a:rPr lang="en-US" sz="2200" b="0" dirty="0"/>
              <a:t>ợ</a:t>
            </a:r>
            <a:r>
              <a:rPr lang="vi-VN" sz="2200" b="0" dirty="0"/>
              <a:t>c kích h</a:t>
            </a:r>
            <a:r>
              <a:rPr lang="en-US" sz="2200" b="0" dirty="0" err="1"/>
              <a:t>oạt</a:t>
            </a:r>
            <a:r>
              <a:rPr lang="en-US" sz="2200" b="0" dirty="0"/>
              <a:t> </a:t>
            </a:r>
            <a:r>
              <a:rPr lang="vi-VN" sz="2200" b="0" dirty="0"/>
              <a:t>và nó xu</a:t>
            </a:r>
            <a:r>
              <a:rPr lang="en-US" sz="2200" b="0" dirty="0"/>
              <a:t>ấ</a:t>
            </a:r>
            <a:r>
              <a:rPr lang="vi-VN" sz="2200" b="0" dirty="0"/>
              <a:t>t hi</a:t>
            </a:r>
            <a:r>
              <a:rPr lang="en-US" sz="2200" b="0" dirty="0"/>
              <a:t>ệ</a:t>
            </a:r>
            <a:r>
              <a:rPr lang="vi-VN" sz="2200" b="0" dirty="0"/>
              <a:t>n </a:t>
            </a:r>
            <a:r>
              <a:rPr lang="vi-VN" sz="2200" b="0" dirty="0" smtClean="0"/>
              <a:t>tr</a:t>
            </a:r>
            <a:r>
              <a:rPr lang="en-US" sz="2200" b="0" dirty="0" err="1" smtClean="0"/>
              <a:t>ướ</a:t>
            </a:r>
            <a:r>
              <a:rPr lang="vi-VN" sz="2200" b="0" dirty="0" smtClean="0"/>
              <a:t>c t</a:t>
            </a:r>
            <a:r>
              <a:rPr lang="en-US" sz="2200" b="0" dirty="0" smtClean="0"/>
              <a:t>ấ</a:t>
            </a:r>
            <a:r>
              <a:rPr lang="vi-VN" sz="2200" b="0" dirty="0" smtClean="0"/>
              <a:t>t c</a:t>
            </a:r>
            <a:r>
              <a:rPr lang="en-US" sz="2200" b="0" dirty="0"/>
              <a:t>ả</a:t>
            </a:r>
            <a:r>
              <a:rPr lang="vi-VN" sz="2200" b="0" dirty="0" smtClean="0"/>
              <a:t> </a:t>
            </a:r>
            <a:r>
              <a:rPr lang="vi-VN" sz="2200" b="0" dirty="0"/>
              <a:t>các </a:t>
            </a:r>
            <a:r>
              <a:rPr lang="vi-VN" sz="2200" b="0" dirty="0" smtClean="0"/>
              <a:t>c</a:t>
            </a:r>
            <a:r>
              <a:rPr lang="en-US" sz="2200" b="0" dirty="0" smtClean="0"/>
              <a:t>ử</a:t>
            </a:r>
            <a:r>
              <a:rPr lang="vi-VN" sz="2200" b="0" dirty="0" smtClean="0"/>
              <a:t>a s</a:t>
            </a:r>
            <a:r>
              <a:rPr lang="en-US" sz="2200" b="0" dirty="0" smtClean="0"/>
              <a:t>ổ</a:t>
            </a:r>
            <a:r>
              <a:rPr lang="vi-VN" sz="2200" b="0" dirty="0" smtClean="0"/>
              <a:t> </a:t>
            </a:r>
            <a:r>
              <a:rPr lang="vi-VN" sz="2200" b="0" dirty="0"/>
              <a:t>tài </a:t>
            </a:r>
            <a:r>
              <a:rPr lang="vi-VN" sz="2200" b="0" dirty="0" smtClean="0"/>
              <a:t>li</a:t>
            </a:r>
            <a:r>
              <a:rPr lang="en-US" sz="2200" b="0" dirty="0" smtClean="0"/>
              <a:t>ệ</a:t>
            </a:r>
            <a:r>
              <a:rPr lang="vi-VN" sz="2200" b="0" dirty="0" smtClean="0"/>
              <a:t>u </a:t>
            </a:r>
            <a:r>
              <a:rPr lang="vi-VN" sz="2200" b="0" dirty="0"/>
              <a:t>khác</a:t>
            </a:r>
            <a:r>
              <a:rPr lang="vi-VN" sz="2200" b="0" dirty="0" smtClean="0"/>
              <a:t>.</a:t>
            </a:r>
            <a:r>
              <a:rPr lang="en-US" sz="2200" b="0" dirty="0" smtClean="0"/>
              <a:t> </a:t>
            </a:r>
          </a:p>
          <a:p>
            <a:pPr marL="542925" indent="-542925" algn="just"/>
            <a:r>
              <a:rPr lang="vi-VN" sz="2200" b="0" dirty="0" smtClean="0"/>
              <a:t>T</a:t>
            </a:r>
            <a:r>
              <a:rPr lang="en-US" sz="2200" b="0" dirty="0" smtClean="0"/>
              <a:t>ấ</a:t>
            </a:r>
            <a:r>
              <a:rPr lang="vi-VN" sz="2200" b="0" dirty="0" smtClean="0"/>
              <a:t>t c</a:t>
            </a:r>
            <a:r>
              <a:rPr lang="en-US" sz="2200" b="0" dirty="0"/>
              <a:t>ả</a:t>
            </a:r>
            <a:r>
              <a:rPr lang="vi-VN" sz="2200" b="0" dirty="0" smtClean="0"/>
              <a:t> </a:t>
            </a:r>
            <a:r>
              <a:rPr lang="vi-VN" sz="2200" b="0" dirty="0"/>
              <a:t>các </a:t>
            </a:r>
            <a:r>
              <a:rPr lang="vi-VN" sz="2200" b="0" dirty="0" smtClean="0"/>
              <a:t>c</a:t>
            </a:r>
            <a:r>
              <a:rPr lang="en-US" sz="2200" b="0" dirty="0" smtClean="0"/>
              <a:t>ử</a:t>
            </a:r>
            <a:r>
              <a:rPr lang="vi-VN" sz="2200" b="0" dirty="0" smtClean="0"/>
              <a:t>a s</a:t>
            </a:r>
            <a:r>
              <a:rPr lang="en-US" sz="2200" b="0" dirty="0" smtClean="0"/>
              <a:t>ổ</a:t>
            </a:r>
            <a:r>
              <a:rPr lang="vi-VN" sz="2200" b="0" dirty="0" smtClean="0"/>
              <a:t> </a:t>
            </a:r>
            <a:r>
              <a:rPr lang="vi-VN" sz="2200" b="0" dirty="0"/>
              <a:t>tài </a:t>
            </a:r>
            <a:r>
              <a:rPr lang="vi-VN" sz="2200" b="0" dirty="0" smtClean="0"/>
              <a:t>li</a:t>
            </a:r>
            <a:r>
              <a:rPr lang="en-US" sz="2200" b="0" dirty="0" smtClean="0"/>
              <a:t>ệ</a:t>
            </a:r>
            <a:r>
              <a:rPr lang="vi-VN" sz="2200" b="0" dirty="0" smtClean="0"/>
              <a:t>u </a:t>
            </a:r>
            <a:r>
              <a:rPr lang="vi-VN" sz="2200" b="0" dirty="0"/>
              <a:t>con </a:t>
            </a:r>
            <a:r>
              <a:rPr lang="vi-VN" sz="2200" b="0" dirty="0" smtClean="0"/>
              <a:t>đư</a:t>
            </a:r>
            <a:r>
              <a:rPr lang="en-US" sz="2200" b="0" dirty="0" smtClean="0"/>
              <a:t>ợ</a:t>
            </a:r>
            <a:r>
              <a:rPr lang="vi-VN" sz="2200" b="0" dirty="0" smtClean="0"/>
              <a:t>c gi</a:t>
            </a:r>
            <a:r>
              <a:rPr lang="en-US" sz="2200" b="0" dirty="0" err="1" smtClean="0"/>
              <a:t>ới</a:t>
            </a:r>
            <a:r>
              <a:rPr lang="vi-VN" sz="2200" b="0" dirty="0" smtClean="0"/>
              <a:t> h</a:t>
            </a:r>
            <a:r>
              <a:rPr lang="en-US" sz="2200" b="0" dirty="0"/>
              <a:t>ạ</a:t>
            </a:r>
            <a:r>
              <a:rPr lang="vi-VN" sz="2200" b="0" dirty="0" smtClean="0"/>
              <a:t>n b</a:t>
            </a:r>
            <a:r>
              <a:rPr lang="en-US" sz="2200" b="0" dirty="0" err="1" smtClean="0"/>
              <a:t>ởi</a:t>
            </a:r>
            <a:r>
              <a:rPr lang="vi-VN" sz="2200" b="0" dirty="0" smtClean="0"/>
              <a:t> </a:t>
            </a:r>
            <a:r>
              <a:rPr lang="vi-VN" sz="2200" b="0" dirty="0"/>
              <a:t>vùng</a:t>
            </a:r>
            <a:r>
              <a:rPr lang="en-US" sz="2200" b="0" dirty="0"/>
              <a:t> workspace </a:t>
            </a:r>
            <a:r>
              <a:rPr lang="en-US" sz="2200" b="0" dirty="0" err="1"/>
              <a:t>và</a:t>
            </a:r>
            <a:r>
              <a:rPr lang="en-US" sz="2200" b="0" dirty="0"/>
              <a:t> </a:t>
            </a:r>
            <a:r>
              <a:rPr lang="en-US" sz="2200" b="0" dirty="0" err="1"/>
              <a:t>không</a:t>
            </a:r>
            <a:r>
              <a:rPr lang="en-US" sz="2200" b="0" dirty="0"/>
              <a:t> </a:t>
            </a:r>
            <a:r>
              <a:rPr lang="en-US" sz="2200" b="0" dirty="0" err="1"/>
              <a:t>bao</a:t>
            </a:r>
            <a:r>
              <a:rPr lang="en-US" sz="2200" b="0" dirty="0"/>
              <a:t> </a:t>
            </a:r>
            <a:r>
              <a:rPr lang="en-US" sz="2200" b="0" dirty="0" err="1" smtClean="0"/>
              <a:t>giờ</a:t>
            </a:r>
            <a:r>
              <a:rPr lang="en-US" sz="2200" b="0" dirty="0" smtClean="0"/>
              <a:t> </a:t>
            </a:r>
            <a:r>
              <a:rPr lang="en-US" sz="2200" b="0" dirty="0" err="1" smtClean="0"/>
              <a:t>xuất</a:t>
            </a:r>
            <a:r>
              <a:rPr lang="en-US" sz="2200" b="0" dirty="0" smtClean="0"/>
              <a:t> </a:t>
            </a:r>
            <a:r>
              <a:rPr lang="en-US" sz="2200" b="0" dirty="0" err="1" smtClean="0"/>
              <a:t>hiện</a:t>
            </a:r>
            <a:r>
              <a:rPr lang="en-US" sz="2200" b="0" dirty="0" smtClean="0"/>
              <a:t> </a:t>
            </a:r>
            <a:r>
              <a:rPr lang="en-US" sz="2200" b="0" dirty="0" err="1"/>
              <a:t>bên</a:t>
            </a:r>
            <a:r>
              <a:rPr lang="en-US" sz="2200" b="0" dirty="0"/>
              <a:t> </a:t>
            </a:r>
            <a:r>
              <a:rPr lang="en-US" sz="2200" b="0" dirty="0" err="1"/>
              <a:t>ngoài</a:t>
            </a:r>
            <a:r>
              <a:rPr lang="en-US" sz="2200" b="0" dirty="0"/>
              <a:t> </a:t>
            </a:r>
            <a:r>
              <a:rPr lang="en-US" sz="2200" b="0" dirty="0" err="1" smtClean="0"/>
              <a:t>cửa</a:t>
            </a:r>
            <a:r>
              <a:rPr lang="en-US" sz="2200" b="0" dirty="0" smtClean="0"/>
              <a:t> </a:t>
            </a:r>
            <a:r>
              <a:rPr lang="en-US" sz="2200" b="0" dirty="0" err="1" smtClean="0"/>
              <a:t>sổ</a:t>
            </a:r>
            <a:r>
              <a:rPr lang="en-US" sz="2200" b="0" dirty="0" smtClean="0"/>
              <a:t> </a:t>
            </a:r>
            <a:r>
              <a:rPr lang="en-US" sz="2200" b="0" dirty="0" err="1" smtClean="0"/>
              <a:t>ứng</a:t>
            </a:r>
            <a:r>
              <a:rPr lang="en-US" sz="2200" b="0" dirty="0" smtClean="0"/>
              <a:t> </a:t>
            </a:r>
            <a:r>
              <a:rPr lang="en-US" sz="2200" b="0" dirty="0" err="1" smtClean="0"/>
              <a:t>dụng</a:t>
            </a:r>
            <a:r>
              <a:rPr lang="en-US" sz="2200" b="0" dirty="0" smtClean="0"/>
              <a:t>.</a:t>
            </a:r>
            <a:endParaRPr lang="en-US" sz="2200" b="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DE7463-72C5-4BA8-A225-D879E7466B49}" type="slidenum">
              <a:rPr lang="en-US" smtClean="0"/>
              <a:pPr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8142"/>
      </p:ext>
    </p:extLst>
  </p:cSld>
  <p:clrMapOvr>
    <a:masterClrMapping/>
  </p:clrMapOvr>
  <p:transition spd="med">
    <p:pull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0" hangingPunct="0"/>
            <a:r>
              <a:rPr lang="en-US" sz="2800">
                <a:solidFill>
                  <a:srgbClr val="FF0000"/>
                </a:solidFill>
              </a:rPr>
              <a:t>3</a:t>
            </a:r>
            <a:r>
              <a:rPr lang="en-US" sz="2800" smtClean="0">
                <a:solidFill>
                  <a:srgbClr val="FF0000"/>
                </a:solidFill>
              </a:rPr>
              <a:t>. MDI Form</a:t>
            </a:r>
            <a:endParaRPr lang="en-US" sz="2800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52600"/>
            <a:ext cx="8229600" cy="4243388"/>
          </a:xfrm>
        </p:spPr>
        <p:txBody>
          <a:bodyPr/>
          <a:lstStyle/>
          <a:p>
            <a:pPr marL="542925" indent="-542925" algn="just"/>
            <a:r>
              <a:rPr lang="en-US" sz="2400" b="0" dirty="0"/>
              <a:t>MDI Parent Window – MDI Child Window</a:t>
            </a:r>
            <a:r>
              <a:rPr lang="en-US" sz="2200" b="0" dirty="0" smtClean="0"/>
              <a:t>.</a:t>
            </a:r>
            <a:endParaRPr lang="en-US" sz="2200" b="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DE7463-72C5-4BA8-A225-D879E7466B49}" type="slidenum">
              <a:rPr lang="en-US" smtClean="0"/>
              <a:pPr/>
              <a:t>8</a:t>
            </a:fld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0" y="2209800"/>
            <a:ext cx="5181600" cy="3914775"/>
          </a:xfrm>
          <a:prstGeom prst="rect">
            <a:avLst/>
          </a:prstGeom>
        </p:spPr>
      </p:pic>
      <p:sp>
        <p:nvSpPr>
          <p:cNvPr id="7" name="Rectangular Callout 6"/>
          <p:cNvSpPr/>
          <p:nvPr/>
        </p:nvSpPr>
        <p:spPr>
          <a:xfrm>
            <a:off x="4495800" y="2209800"/>
            <a:ext cx="1676400" cy="609600"/>
          </a:xfrm>
          <a:prstGeom prst="wedgeRectCallout">
            <a:avLst>
              <a:gd name="adj1" fmla="val -117501"/>
              <a:gd name="adj2" fmla="val -4892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solidFill>
                  <a:srgbClr val="FF0000"/>
                </a:solidFill>
              </a:rPr>
              <a:t>Parent Window</a:t>
            </a:r>
          </a:p>
        </p:txBody>
      </p:sp>
      <p:sp>
        <p:nvSpPr>
          <p:cNvPr id="8" name="Rectangular Callout 7"/>
          <p:cNvSpPr/>
          <p:nvPr/>
        </p:nvSpPr>
        <p:spPr>
          <a:xfrm>
            <a:off x="4724400" y="4089642"/>
            <a:ext cx="1676400" cy="609600"/>
          </a:xfrm>
          <a:prstGeom prst="wedgeRectCallout">
            <a:avLst>
              <a:gd name="adj1" fmla="val -114339"/>
              <a:gd name="adj2" fmla="val 119021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solidFill>
                  <a:srgbClr val="FF0000"/>
                </a:solidFill>
              </a:rPr>
              <a:t>Child </a:t>
            </a:r>
            <a:r>
              <a:rPr lang="en-US" smtClean="0">
                <a:solidFill>
                  <a:srgbClr val="FF0000"/>
                </a:solidFill>
              </a:rPr>
              <a:t>Window</a:t>
            </a:r>
            <a:endParaRPr lang="en-US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3163480"/>
      </p:ext>
    </p:extLst>
  </p:cSld>
  <p:clrMapOvr>
    <a:masterClrMapping/>
  </p:clrMapOvr>
  <p:transition spd="med">
    <p:pull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0" hangingPunct="0"/>
            <a:r>
              <a:rPr lang="en-US" sz="2800">
                <a:solidFill>
                  <a:srgbClr val="FF0000"/>
                </a:solidFill>
              </a:rPr>
              <a:t>3</a:t>
            </a:r>
            <a:r>
              <a:rPr lang="en-US" sz="2800" smtClean="0">
                <a:solidFill>
                  <a:srgbClr val="FF0000"/>
                </a:solidFill>
              </a:rPr>
              <a:t>. MDI Form</a:t>
            </a:r>
            <a:endParaRPr lang="en-US" sz="2800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37360"/>
            <a:ext cx="8229600" cy="4258627"/>
          </a:xfrm>
        </p:spPr>
        <p:txBody>
          <a:bodyPr/>
          <a:lstStyle/>
          <a:p>
            <a:pPr marL="542925" indent="-542925" algn="just"/>
            <a:r>
              <a:rPr lang="en-US" dirty="0" err="1">
                <a:solidFill>
                  <a:srgbClr val="FF0000"/>
                </a:solidFill>
              </a:rPr>
              <a:t>Cách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tạo</a:t>
            </a:r>
            <a:r>
              <a:rPr lang="en-US" dirty="0" smtClean="0">
                <a:solidFill>
                  <a:srgbClr val="FF0000"/>
                </a:solidFill>
              </a:rPr>
              <a:t> MDI </a:t>
            </a:r>
            <a:r>
              <a:rPr lang="en-US" dirty="0">
                <a:solidFill>
                  <a:srgbClr val="FF0000"/>
                </a:solidFill>
              </a:rPr>
              <a:t>Form</a:t>
            </a:r>
            <a:r>
              <a:rPr lang="en-US" dirty="0" smtClean="0">
                <a:solidFill>
                  <a:srgbClr val="FF0000"/>
                </a:solidFill>
              </a:rPr>
              <a:t>.</a:t>
            </a:r>
          </a:p>
          <a:p>
            <a:pPr marL="542925" indent="-542925" algn="just"/>
            <a:r>
              <a:rPr lang="en-US" b="0" dirty="0" err="1" smtClean="0"/>
              <a:t>Tạo</a:t>
            </a:r>
            <a:r>
              <a:rPr lang="en-US" b="0" dirty="0" smtClean="0"/>
              <a:t> </a:t>
            </a:r>
            <a:r>
              <a:rPr lang="en-US" b="0" dirty="0"/>
              <a:t>form </a:t>
            </a:r>
            <a:r>
              <a:rPr lang="en-US" b="0" dirty="0" err="1"/>
              <a:t>và</a:t>
            </a:r>
            <a:r>
              <a:rPr lang="en-US" b="0" dirty="0"/>
              <a:t> </a:t>
            </a:r>
            <a:r>
              <a:rPr lang="en-US" b="0" dirty="0" err="1" smtClean="0"/>
              <a:t>thiết</a:t>
            </a:r>
            <a:r>
              <a:rPr lang="en-US" b="0" dirty="0" smtClean="0"/>
              <a:t> </a:t>
            </a:r>
            <a:r>
              <a:rPr lang="en-US" b="0" dirty="0" err="1" smtClean="0"/>
              <a:t>lập</a:t>
            </a:r>
            <a:r>
              <a:rPr lang="en-US" b="0" dirty="0" smtClean="0"/>
              <a:t> </a:t>
            </a:r>
            <a:r>
              <a:rPr lang="en-US" b="0" dirty="0" err="1" smtClean="0"/>
              <a:t>thuộc</a:t>
            </a:r>
            <a:r>
              <a:rPr lang="en-US" b="0" dirty="0" smtClean="0"/>
              <a:t> </a:t>
            </a:r>
            <a:r>
              <a:rPr lang="en-US" b="0" dirty="0" err="1"/>
              <a:t>tính</a:t>
            </a:r>
            <a:r>
              <a:rPr lang="en-US" b="0" dirty="0"/>
              <a:t> </a:t>
            </a:r>
            <a:r>
              <a:rPr lang="en-US" b="0" dirty="0" err="1"/>
              <a:t>IsMdiContainer</a:t>
            </a:r>
            <a:r>
              <a:rPr lang="en-US" b="0" dirty="0"/>
              <a:t> </a:t>
            </a:r>
            <a:r>
              <a:rPr lang="en-US" b="0" dirty="0" smtClean="0"/>
              <a:t>= </a:t>
            </a:r>
            <a:r>
              <a:rPr lang="en-US" dirty="0" smtClean="0"/>
              <a:t>true</a:t>
            </a:r>
            <a:r>
              <a:rPr lang="en-US" b="0" dirty="0"/>
              <a:t>, </a:t>
            </a:r>
            <a:r>
              <a:rPr lang="en-US" b="0" dirty="0" err="1"/>
              <a:t>khi</a:t>
            </a:r>
            <a:r>
              <a:rPr lang="en-US" b="0" dirty="0"/>
              <a:t> </a:t>
            </a:r>
            <a:r>
              <a:rPr lang="en-US" b="0" dirty="0" err="1"/>
              <a:t>đó</a:t>
            </a:r>
            <a:r>
              <a:rPr lang="en-US" b="0" dirty="0"/>
              <a:t> form </a:t>
            </a:r>
            <a:r>
              <a:rPr lang="en-US" b="0" dirty="0" err="1" smtClean="0"/>
              <a:t>sẽ</a:t>
            </a:r>
            <a:r>
              <a:rPr lang="en-US" b="0" dirty="0" smtClean="0"/>
              <a:t> </a:t>
            </a:r>
            <a:r>
              <a:rPr lang="en-US" b="0" dirty="0" err="1"/>
              <a:t>thay</a:t>
            </a:r>
            <a:r>
              <a:rPr lang="en-US" b="0" dirty="0"/>
              <a:t> </a:t>
            </a:r>
            <a:r>
              <a:rPr lang="en-US" b="0" dirty="0" err="1" smtClean="0"/>
              <a:t>đổi</a:t>
            </a:r>
            <a:r>
              <a:rPr lang="en-US" b="0" dirty="0" smtClean="0"/>
              <a:t> </a:t>
            </a:r>
            <a:r>
              <a:rPr lang="en-US" b="0" dirty="0" err="1"/>
              <a:t>cách</a:t>
            </a:r>
            <a:r>
              <a:rPr lang="en-US" b="0" dirty="0"/>
              <a:t> </a:t>
            </a:r>
            <a:r>
              <a:rPr lang="en-US" b="0" dirty="0" err="1" smtClean="0"/>
              <a:t>thể</a:t>
            </a:r>
            <a:r>
              <a:rPr lang="en-US" b="0" dirty="0" smtClean="0"/>
              <a:t> </a:t>
            </a:r>
            <a:r>
              <a:rPr lang="en-US" b="0" dirty="0" err="1" smtClean="0"/>
              <a:t>hiện</a:t>
            </a:r>
            <a:r>
              <a:rPr lang="en-US" b="0" dirty="0" smtClean="0"/>
              <a:t>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DE7463-72C5-4BA8-A225-D879E7466B49}" type="slidenum">
              <a:rPr lang="en-US" smtClean="0"/>
              <a:pPr/>
              <a:t>9</a:t>
            </a:fld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3051862"/>
            <a:ext cx="3048000" cy="3458476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19286" y="2814638"/>
            <a:ext cx="3305175" cy="3695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8935874"/>
      </p:ext>
    </p:extLst>
  </p:cSld>
  <p:clrMapOvr>
    <a:masterClrMapping/>
  </p:clrMapOvr>
  <p:transition spd="med">
    <p:pull/>
  </p:transition>
</p:sld>
</file>

<file path=ppt/theme/theme1.xml><?xml version="1.0" encoding="utf-8"?>
<a:theme xmlns:a="http://schemas.openxmlformats.org/drawingml/2006/main" name="Retrospect">
  <a:themeElements>
    <a:clrScheme name="Retrospect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Retrospect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etro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5772</TotalTime>
  <Words>820</Words>
  <Application>Microsoft Office PowerPoint</Application>
  <PresentationFormat>On-screen Show (4:3)</PresentationFormat>
  <Paragraphs>93</Paragraphs>
  <Slides>17</Slides>
  <Notes>2</Notes>
  <HiddenSlides>0</HiddenSlides>
  <MMClips>0</MMClips>
  <ScaleCrop>false</ScaleCrop>
  <HeadingPairs>
    <vt:vector size="8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3" baseType="lpstr">
      <vt:lpstr>Arial</vt:lpstr>
      <vt:lpstr>Calibri</vt:lpstr>
      <vt:lpstr>Calibri Light</vt:lpstr>
      <vt:lpstr>Wingdings</vt:lpstr>
      <vt:lpstr>Retrospect</vt:lpstr>
      <vt:lpstr>Bitmap Image</vt:lpstr>
      <vt:lpstr>Chương 2:  Form và Các loại Form</vt:lpstr>
      <vt:lpstr>Mục tiêu</vt:lpstr>
      <vt:lpstr>1. Giới thiệu</vt:lpstr>
      <vt:lpstr>2. SDI Form</vt:lpstr>
      <vt:lpstr>3. MDI Form</vt:lpstr>
      <vt:lpstr>3. MDI Form</vt:lpstr>
      <vt:lpstr>3. MDI Form</vt:lpstr>
      <vt:lpstr>3. MDI Form</vt:lpstr>
      <vt:lpstr>3. MDI Form</vt:lpstr>
      <vt:lpstr>3. MDI Form</vt:lpstr>
      <vt:lpstr>3. MDI Form</vt:lpstr>
      <vt:lpstr>3. MDI Form</vt:lpstr>
      <vt:lpstr>3. MDI Form</vt:lpstr>
      <vt:lpstr>3. MDI Form</vt:lpstr>
      <vt:lpstr>4. Demo MDI Form</vt:lpstr>
      <vt:lpstr>4. Demo MDI Form</vt:lpstr>
      <vt:lpstr>5. Bài tập thực hành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 Template</dc:title>
  <dc:creator>MCT</dc:creator>
  <cp:lastModifiedBy>Elite</cp:lastModifiedBy>
  <cp:revision>404</cp:revision>
  <dcterms:created xsi:type="dcterms:W3CDTF">2015-07-12T04:48:02Z</dcterms:created>
  <dcterms:modified xsi:type="dcterms:W3CDTF">2018-09-29T04:52:09Z</dcterms:modified>
</cp:coreProperties>
</file>